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Open Sans"/>
              </a:rPr>
              <a:t>Для перемещения страницы щёлкните мышью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Open Sans"/>
              </a:rPr>
              <a:t>Для правки формата примечаний щёлкните мышью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empora LGC Uni"/>
              </a:rPr>
              <a:t>&lt;верхний колонтитул&gt;</a:t>
            </a:r>
          </a:p>
        </p:txBody>
      </p:sp>
      <p:sp>
        <p:nvSpPr>
          <p:cNvPr id="79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/>
            <a:r>
              <a:rPr lang="ru-RU" sz="1400" b="0" strike="noStrike" spc="-1">
                <a:latin typeface="Tempora LGC Uni"/>
              </a:rPr>
              <a:t>&lt;дата/время&gt;</a:t>
            </a:r>
          </a:p>
        </p:txBody>
      </p:sp>
      <p:sp>
        <p:nvSpPr>
          <p:cNvPr id="80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empora LGC Uni"/>
              </a:rPr>
              <a:t>&lt;нижний колонтитул&gt;</a:t>
            </a:r>
          </a:p>
        </p:txBody>
      </p:sp>
      <p:sp>
        <p:nvSpPr>
          <p:cNvPr id="81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/>
            <a:fld id="{3783CAA0-DE83-48F2-B244-2321DFC7F5FA}" type="slidenum">
              <a:rPr lang="ru-RU" sz="1400" b="0" strike="noStrike" spc="-1">
                <a:latin typeface="Tempora LGC Uni"/>
              </a:rPr>
              <a:t>‹#›</a:t>
            </a:fld>
            <a:endParaRPr lang="ru-RU" sz="1400" b="0" strike="noStrike" spc="-1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844165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57762" cy="3719513"/>
          </a:xfrm>
          <a:prstGeom prst="rect">
            <a:avLst/>
          </a:prstGeom>
          <a:ln w="0">
            <a:noFill/>
          </a:ln>
        </p:spPr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905400" y="4718160"/>
            <a:ext cx="4983840" cy="4460400"/>
          </a:xfrm>
          <a:prstGeom prst="rect">
            <a:avLst/>
          </a:prstGeom>
          <a:noFill/>
          <a:ln w="12600">
            <a:noFill/>
          </a:ln>
        </p:spPr>
        <p:txBody>
          <a:bodyPr lIns="91800" tIns="0" rIns="91800" bIns="0" numCol="1" spcCol="0" anchor="t">
            <a:noAutofit/>
          </a:bodyPr>
          <a:lstStyle/>
          <a:p>
            <a:endParaRPr lang="ru-RU" sz="2000" b="0" strike="noStrike" spc="-1">
              <a:latin typeface="Open Sans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sldNum"/>
          </p:nvPr>
        </p:nvSpPr>
        <p:spPr>
          <a:xfrm>
            <a:off x="3852360" y="9429840"/>
            <a:ext cx="2942280" cy="493920"/>
          </a:xfrm>
          <a:prstGeom prst="rect">
            <a:avLst/>
          </a:prstGeom>
          <a:noFill/>
          <a:ln w="12600">
            <a:noFill/>
          </a:ln>
        </p:spPr>
        <p:txBody>
          <a:bodyPr lIns="91800" tIns="0" rIns="91800" bIns="0" numCol="1" spcCol="0" anchor="b">
            <a:noAutofit/>
          </a:bodyPr>
          <a:lstStyle/>
          <a:p>
            <a:pPr algn="r">
              <a:lnSpc>
                <a:spcPct val="100000"/>
              </a:lnSpc>
            </a:pPr>
            <a:fld id="{739F2B39-9042-4227-BC99-2E23ACEFE176}" type="slidenum">
              <a:rPr lang="ru-RU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</a:t>
            </a:fld>
            <a:endParaRPr lang="ru-RU" sz="1200" b="0" strike="noStrike" spc="-1">
              <a:latin typeface="Tempora LGC Un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57762" cy="3719513"/>
          </a:xfrm>
          <a:prstGeom prst="rect">
            <a:avLst/>
          </a:prstGeom>
          <a:ln w="0">
            <a:noFill/>
          </a:ln>
        </p:spPr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905400" y="4718160"/>
            <a:ext cx="4983840" cy="446040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t">
            <a:noAutofit/>
          </a:bodyPr>
          <a:lstStyle/>
          <a:p>
            <a:endParaRPr lang="ru-RU" sz="2000" b="0" strike="noStrike" spc="-1">
              <a:latin typeface="Open Sans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sldNum"/>
          </p:nvPr>
        </p:nvSpPr>
        <p:spPr>
          <a:xfrm>
            <a:off x="3852360" y="9429840"/>
            <a:ext cx="2942280" cy="49392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b">
            <a:noAutofit/>
          </a:bodyPr>
          <a:lstStyle/>
          <a:p>
            <a:pPr algn="r">
              <a:lnSpc>
                <a:spcPct val="100000"/>
              </a:lnSpc>
            </a:pPr>
            <a:fld id="{340B0566-85A3-4AB1-8D29-E90D92A6E586}" type="slidenum">
              <a:rPr lang="ru-RU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2</a:t>
            </a:fld>
            <a:endParaRPr lang="ru-RU" sz="1200" b="0" strike="noStrike" spc="-1">
              <a:latin typeface="Tempora LGC Un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57762" cy="3719513"/>
          </a:xfrm>
          <a:prstGeom prst="rect">
            <a:avLst/>
          </a:prstGeom>
          <a:ln w="0">
            <a:noFill/>
          </a:ln>
        </p:spPr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905400" y="4718160"/>
            <a:ext cx="4983840" cy="446040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t">
            <a:noAutofit/>
          </a:bodyPr>
          <a:lstStyle/>
          <a:p>
            <a:endParaRPr lang="ru-RU" sz="2000" b="0" strike="noStrike" spc="-1">
              <a:latin typeface="Open Sans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sldNum"/>
          </p:nvPr>
        </p:nvSpPr>
        <p:spPr>
          <a:xfrm>
            <a:off x="3852360" y="9429840"/>
            <a:ext cx="2942280" cy="49392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b">
            <a:noAutofit/>
          </a:bodyPr>
          <a:lstStyle/>
          <a:p>
            <a:pPr algn="r">
              <a:lnSpc>
                <a:spcPct val="100000"/>
              </a:lnSpc>
            </a:pPr>
            <a:fld id="{6AB1362F-0CDE-439E-8E96-7101E1191D73}" type="slidenum">
              <a:rPr lang="ru-RU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3</a:t>
            </a:fld>
            <a:endParaRPr lang="ru-RU" sz="1200" b="0" strike="noStrike" spc="-1">
              <a:latin typeface="Tempora LGC Un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57762" cy="3719513"/>
          </a:xfrm>
          <a:prstGeom prst="rect">
            <a:avLst/>
          </a:prstGeom>
          <a:ln w="0">
            <a:noFill/>
          </a:ln>
        </p:spPr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905400" y="4718160"/>
            <a:ext cx="4983840" cy="446040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t">
            <a:noAutofit/>
          </a:bodyPr>
          <a:lstStyle/>
          <a:p>
            <a:endParaRPr lang="ru-RU" sz="2000" b="0" strike="noStrike" spc="-1">
              <a:latin typeface="Open Sans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 type="sldNum"/>
          </p:nvPr>
        </p:nvSpPr>
        <p:spPr>
          <a:xfrm>
            <a:off x="3852360" y="9429840"/>
            <a:ext cx="2942280" cy="49392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b">
            <a:noAutofit/>
          </a:bodyPr>
          <a:lstStyle/>
          <a:p>
            <a:pPr algn="r">
              <a:lnSpc>
                <a:spcPct val="100000"/>
              </a:lnSpc>
            </a:pPr>
            <a:fld id="{8AE6C7A3-C4EC-4399-B561-CA266D24B99E}" type="slidenum">
              <a:rPr lang="ru-RU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4</a:t>
            </a:fld>
            <a:endParaRPr lang="ru-RU" sz="1200" b="0" strike="noStrike" spc="-1">
              <a:latin typeface="Tempora LGC Un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57762" cy="3719513"/>
          </a:xfrm>
          <a:prstGeom prst="rect">
            <a:avLst/>
          </a:prstGeom>
          <a:ln w="0">
            <a:noFill/>
          </a:ln>
        </p:spPr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905400" y="4718160"/>
            <a:ext cx="4983840" cy="446040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t">
            <a:noAutofit/>
          </a:bodyPr>
          <a:lstStyle/>
          <a:p>
            <a:endParaRPr lang="ru-RU" sz="2000" b="0" strike="noStrike" spc="-1">
              <a:latin typeface="Open Sans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sldNum"/>
          </p:nvPr>
        </p:nvSpPr>
        <p:spPr>
          <a:xfrm>
            <a:off x="3852360" y="9429840"/>
            <a:ext cx="2942280" cy="49392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b">
            <a:noAutofit/>
          </a:bodyPr>
          <a:lstStyle/>
          <a:p>
            <a:pPr algn="r">
              <a:lnSpc>
                <a:spcPct val="100000"/>
              </a:lnSpc>
            </a:pPr>
            <a:fld id="{326DAEC9-72A3-4B0D-8395-7D5A6C9DE446}" type="slidenum">
              <a:rPr lang="ru-RU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5</a:t>
            </a:fld>
            <a:endParaRPr lang="ru-RU" sz="1200" b="0" strike="noStrike" spc="-1">
              <a:latin typeface="Tempora LGC Un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57762" cy="3719513"/>
          </a:xfrm>
          <a:prstGeom prst="rect">
            <a:avLst/>
          </a:prstGeom>
          <a:ln w="0">
            <a:noFill/>
          </a:ln>
        </p:spPr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905400" y="4718160"/>
            <a:ext cx="4983840" cy="446040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t">
            <a:noAutofit/>
          </a:bodyPr>
          <a:lstStyle/>
          <a:p>
            <a:endParaRPr lang="ru-RU" sz="2000" b="0" strike="noStrike" spc="-1">
              <a:latin typeface="Open Sans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 type="sldNum"/>
          </p:nvPr>
        </p:nvSpPr>
        <p:spPr>
          <a:xfrm>
            <a:off x="3852360" y="9429840"/>
            <a:ext cx="2942280" cy="49392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b">
            <a:noAutofit/>
          </a:bodyPr>
          <a:lstStyle/>
          <a:p>
            <a:pPr algn="r">
              <a:lnSpc>
                <a:spcPct val="100000"/>
              </a:lnSpc>
            </a:pPr>
            <a:fld id="{52E42A48-10CE-40BC-9E2F-10BFF81CD7ED}" type="slidenum">
              <a:rPr lang="ru-RU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6</a:t>
            </a:fld>
            <a:endParaRPr lang="ru-RU" sz="1200" b="0" strike="noStrike" spc="-1">
              <a:latin typeface="Tempora LGC Un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57762" cy="3719513"/>
          </a:xfrm>
          <a:prstGeom prst="rect">
            <a:avLst/>
          </a:prstGeom>
          <a:ln w="0">
            <a:noFill/>
          </a:ln>
        </p:spPr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905400" y="4718160"/>
            <a:ext cx="4983840" cy="446040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t">
            <a:noAutofit/>
          </a:bodyPr>
          <a:lstStyle/>
          <a:p>
            <a:endParaRPr lang="ru-RU" sz="2000" b="0" strike="noStrike" spc="-1">
              <a:latin typeface="Open Sans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 type="sldNum"/>
          </p:nvPr>
        </p:nvSpPr>
        <p:spPr>
          <a:xfrm>
            <a:off x="3852360" y="9429840"/>
            <a:ext cx="2942280" cy="493920"/>
          </a:xfrm>
          <a:prstGeom prst="rect">
            <a:avLst/>
          </a:prstGeom>
          <a:noFill/>
          <a:ln w="9360">
            <a:noFill/>
          </a:ln>
        </p:spPr>
        <p:txBody>
          <a:bodyPr lIns="91800" tIns="0" rIns="91800" bIns="0" numCol="1" spcCol="0" anchor="b">
            <a:noAutofit/>
          </a:bodyPr>
          <a:lstStyle/>
          <a:p>
            <a:pPr algn="r">
              <a:lnSpc>
                <a:spcPct val="100000"/>
              </a:lnSpc>
            </a:pPr>
            <a:fld id="{77CD7BC3-1732-43C4-B8B0-9CD60A6FD101}" type="slidenum">
              <a:rPr lang="ru-RU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7</a:t>
            </a:fld>
            <a:endParaRPr lang="ru-RU" sz="1200" b="0" strike="noStrike" spc="-1">
              <a:latin typeface="Tempora LGC Un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000"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83880"/>
            <a:ext cx="82292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Open Sans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Open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Open Sans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Open Sans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2"/>
          <p:cNvSpPr/>
          <p:nvPr/>
        </p:nvSpPr>
        <p:spPr>
          <a:xfrm>
            <a:off x="179640" y="1987560"/>
            <a:ext cx="8961480" cy="2086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 dirty="0"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1A1A4D"/>
                </a:solidFill>
                <a:latin typeface="Arial"/>
                <a:ea typeface="DejaVu Sans"/>
              </a:rPr>
              <a:t>ОСУЩЕСТВЛЕНИЕ ЦЕНТРАЛЬНЫМ УПРАВЛЕНИЕМ РОСТЕХНАДЗОРА МЕРОПРИЯТИЙ ПО ПРОФИЛАКТИКЕ НАРУШЕНИЙ </a:t>
            </a:r>
            <a:endParaRPr lang="ru-RU" sz="1800" b="0" strike="noStrike" spc="-1" dirty="0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1A1A4D"/>
                </a:solidFill>
                <a:latin typeface="Arial"/>
                <a:ea typeface="DejaVu Sans"/>
              </a:rPr>
              <a:t>ОБЯЗАТЕЛЬНЫХ ТРЕБОВАНИЙ С УЧЕТОМ ОСОБЕННОСТЕЙ ОСУЩЕСТВЛЕНИЯ КОНТРОЛЬНОЙ (НАДЗОРНОЙ) ДЕЯТЕЛЬНОСТИ </a:t>
            </a:r>
            <a:endParaRPr lang="ru-RU" sz="1800" b="0" strike="noStrike" spc="-1" dirty="0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1A1A4D"/>
                </a:solidFill>
                <a:latin typeface="Arial"/>
                <a:ea typeface="DejaVu Sans"/>
              </a:rPr>
              <a:t>за первый квартал 2026 года</a:t>
            </a:r>
            <a:endParaRPr lang="ru-RU" sz="1800" b="0" strike="noStrike" spc="-1" dirty="0"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latin typeface="Open Sans"/>
            </a:endParaRPr>
          </a:p>
          <a:p>
            <a:pPr algn="ctr">
              <a:lnSpc>
                <a:spcPct val="90000"/>
              </a:lnSpc>
            </a:pPr>
            <a:r>
              <a:rPr lang="ru-RU" sz="2000" b="1" strike="noStrike" spc="-1" dirty="0">
                <a:solidFill>
                  <a:srgbClr val="4040B2"/>
                </a:solidFill>
                <a:latin typeface="Calibri"/>
                <a:ea typeface="DejaVu Sans"/>
              </a:rPr>
              <a:t>Доклад </a:t>
            </a:r>
            <a:r>
              <a:rPr lang="ru-RU" sz="2000" b="1" strike="noStrike" spc="-1" dirty="0" err="1" smtClean="0">
                <a:solidFill>
                  <a:srgbClr val="4040B2"/>
                </a:solidFill>
                <a:latin typeface="Calibri"/>
                <a:ea typeface="DejaVu Sans"/>
              </a:rPr>
              <a:t>врио</a:t>
            </a:r>
            <a:r>
              <a:rPr lang="ru-RU" sz="2000" b="1" strike="noStrike" spc="-1" dirty="0" smtClean="0">
                <a:solidFill>
                  <a:srgbClr val="4040B2"/>
                </a:solidFill>
                <a:latin typeface="Calibri"/>
                <a:ea typeface="DejaVu Sans"/>
              </a:rPr>
              <a:t> заместителя </a:t>
            </a:r>
            <a:r>
              <a:rPr lang="ru-RU" sz="2000" b="1" strike="noStrike" spc="-1" dirty="0">
                <a:solidFill>
                  <a:srgbClr val="4040B2"/>
                </a:solidFill>
                <a:latin typeface="Calibri"/>
                <a:ea typeface="DejaVu Sans"/>
              </a:rPr>
              <a:t>руководителя Центрального управления Ростехнадзора</a:t>
            </a:r>
            <a:endParaRPr lang="ru-RU" sz="2000" b="0" strike="noStrike" spc="-1" dirty="0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 dirty="0" smtClean="0">
                <a:solidFill>
                  <a:srgbClr val="4040B2"/>
                </a:solidFill>
                <a:latin typeface="Calibri"/>
                <a:ea typeface="DejaVu Sans"/>
              </a:rPr>
              <a:t>Сидоровой Марины Романовны</a:t>
            </a:r>
            <a:endParaRPr lang="ru-RU" sz="2000" b="0" strike="noStrike" spc="-1" dirty="0">
              <a:latin typeface="Open Sans"/>
            </a:endParaRPr>
          </a:p>
        </p:txBody>
      </p:sp>
      <p:sp>
        <p:nvSpPr>
          <p:cNvPr id="83" name="Rectangle 3"/>
          <p:cNvSpPr/>
          <p:nvPr/>
        </p:nvSpPr>
        <p:spPr>
          <a:xfrm>
            <a:off x="0" y="5029200"/>
            <a:ext cx="9141120" cy="6829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4" name="Text Box 4"/>
          <p:cNvSpPr/>
          <p:nvPr/>
        </p:nvSpPr>
        <p:spPr>
          <a:xfrm>
            <a:off x="304920" y="6137640"/>
            <a:ext cx="8531640" cy="394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b="1" strike="noStrike" spc="-1">
                <a:solidFill>
                  <a:srgbClr val="4040B2"/>
                </a:solidFill>
                <a:latin typeface="Calibri"/>
                <a:ea typeface="DejaVu Sans"/>
              </a:rPr>
              <a:t>24 июня </a:t>
            </a:r>
            <a:r>
              <a:rPr lang="ru-RU" sz="2000" b="1" strike="noStrike" spc="-1">
                <a:solidFill>
                  <a:srgbClr val="4040B2"/>
                </a:solidFill>
                <a:latin typeface="Calibri"/>
                <a:ea typeface="DejaVu Sans"/>
              </a:rPr>
              <a:t>2026 г.</a:t>
            </a:r>
            <a:endParaRPr lang="ru-RU" sz="2000" b="0" strike="noStrike" spc="-1">
              <a:latin typeface="Open Sans"/>
            </a:endParaRPr>
          </a:p>
        </p:txBody>
      </p:sp>
      <p:grpSp>
        <p:nvGrpSpPr>
          <p:cNvPr id="85" name="Group 36"/>
          <p:cNvGrpSpPr/>
          <p:nvPr/>
        </p:nvGrpSpPr>
        <p:grpSpPr>
          <a:xfrm>
            <a:off x="0" y="127080"/>
            <a:ext cx="9141120" cy="1608480"/>
            <a:chOff x="0" y="127080"/>
            <a:chExt cx="9141120" cy="1608480"/>
          </a:xfrm>
        </p:grpSpPr>
        <p:sp>
          <p:nvSpPr>
            <p:cNvPr id="86" name="Rectangle 37"/>
            <p:cNvSpPr/>
            <p:nvPr/>
          </p:nvSpPr>
          <p:spPr>
            <a:xfrm>
              <a:off x="0" y="1074600"/>
              <a:ext cx="9141120" cy="9072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7" name="Rectangle 38"/>
            <p:cNvSpPr/>
            <p:nvPr/>
          </p:nvSpPr>
          <p:spPr>
            <a:xfrm>
              <a:off x="0" y="1252440"/>
              <a:ext cx="9141120" cy="2606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8" name="Rectangle 39"/>
            <p:cNvSpPr/>
            <p:nvPr/>
          </p:nvSpPr>
          <p:spPr>
            <a:xfrm>
              <a:off x="0" y="1162080"/>
              <a:ext cx="9141120" cy="12564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9" name="Text Box 40"/>
            <p:cNvSpPr/>
            <p:nvPr/>
          </p:nvSpPr>
          <p:spPr>
            <a:xfrm>
              <a:off x="519120" y="127080"/>
              <a:ext cx="831708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>
                  <a:solidFill>
                    <a:srgbClr val="4040B2"/>
                  </a:solidFill>
                  <a:latin typeface="Calibri"/>
                  <a:ea typeface="DejaVu Sans"/>
                </a:rPr>
                <a:t>Центральное управление Федеральной службы по экологическому, </a:t>
              </a:r>
              <a:endParaRPr lang="ru-RU" sz="1800" b="0" strike="noStrike" spc="-1"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>
                  <a:solidFill>
                    <a:srgbClr val="4040B2"/>
                  </a:solidFill>
                  <a:latin typeface="Calibri"/>
                  <a:ea typeface="DejaVu Sans"/>
                </a:rPr>
                <a:t>технологическому и атомному надзору</a:t>
              </a:r>
              <a:endParaRPr lang="ru-RU" sz="1800" b="0" strike="noStrike" spc="-1">
                <a:latin typeface="Open Sans"/>
              </a:endParaRPr>
            </a:p>
          </p:txBody>
        </p:sp>
        <p:pic>
          <p:nvPicPr>
            <p:cNvPr id="90" name="Picture 41" descr="fsetan_emblema2007"/>
            <p:cNvPicPr/>
            <p:nvPr/>
          </p:nvPicPr>
          <p:blipFill>
            <a:blip r:embed="rId3"/>
            <a:stretch/>
          </p:blipFill>
          <p:spPr>
            <a:xfrm>
              <a:off x="324000" y="549360"/>
              <a:ext cx="1054440" cy="11862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91" name="Line 2"/>
          <p:cNvSpPr/>
          <p:nvPr/>
        </p:nvSpPr>
        <p:spPr>
          <a:xfrm>
            <a:off x="428400" y="5121000"/>
            <a:ext cx="850104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2" name="Line 2"/>
          <p:cNvSpPr/>
          <p:nvPr/>
        </p:nvSpPr>
        <p:spPr>
          <a:xfrm>
            <a:off x="0" y="-98712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Рисунок 2"/>
          <p:cNvPicPr/>
          <p:nvPr/>
        </p:nvPicPr>
        <p:blipFill>
          <a:blip r:embed="rId2"/>
          <a:stretch/>
        </p:blipFill>
        <p:spPr>
          <a:xfrm>
            <a:off x="336960" y="238320"/>
            <a:ext cx="462240" cy="487800"/>
          </a:xfrm>
          <a:prstGeom prst="rect">
            <a:avLst/>
          </a:prstGeom>
          <a:ln w="0">
            <a:noFill/>
          </a:ln>
        </p:spPr>
      </p:pic>
      <p:sp>
        <p:nvSpPr>
          <p:cNvPr id="168" name="Прямоугольник 155"/>
          <p:cNvSpPr/>
          <p:nvPr/>
        </p:nvSpPr>
        <p:spPr>
          <a:xfrm>
            <a:off x="1661400" y="223920"/>
            <a:ext cx="625608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69" name="Line 3"/>
          <p:cNvSpPr/>
          <p:nvPr/>
        </p:nvSpPr>
        <p:spPr>
          <a:xfrm>
            <a:off x="244080" y="1198800"/>
            <a:ext cx="8820000" cy="6228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0" name="Прямоугольник 157"/>
          <p:cNvSpPr/>
          <p:nvPr/>
        </p:nvSpPr>
        <p:spPr>
          <a:xfrm>
            <a:off x="900000" y="900000"/>
            <a:ext cx="7810560" cy="53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2A6099"/>
                </a:solidFill>
                <a:latin typeface="Arial"/>
                <a:ea typeface="DejaVu Sans"/>
              </a:rPr>
              <a:t>Новые индикаторы риска нарушения обязательных требований согласно приказа Ростехнадзора от 23 ноября 2021 г. № 397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71" name="Прямоугольник 158"/>
          <p:cNvSpPr/>
          <p:nvPr/>
        </p:nvSpPr>
        <p:spPr>
          <a:xfrm>
            <a:off x="95760" y="1442160"/>
            <a:ext cx="9045720" cy="518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24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ПБ-9: </a:t>
            </a:r>
            <a:r>
              <a:rPr lang="ru-RU" sz="1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непоступление в территориальный орган Ростехнадзора от юридического лица (индивидуального предпринимателя), эксплуатирующего опасный производственный объект III или IV класса опасности, заявления о внесении изменений в сведения </a:t>
            </a:r>
            <a:r>
              <a:t/>
            </a:r>
            <a:br/>
            <a:r>
              <a:rPr lang="ru-RU" sz="1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об указанном объекте, содержащиеся в государственном реестре опасных производственных объектов, по истечении двух </a:t>
            </a:r>
            <a:r>
              <a:t/>
            </a:r>
            <a:br/>
            <a:r>
              <a:rPr lang="ru-RU" sz="1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лет с даты внесения в реестр заключений экспертизы промышленной безопасности заключения, содержащего вывод </a:t>
            </a:r>
            <a:r>
              <a:t/>
            </a:r>
            <a:br/>
            <a:r>
              <a:rPr lang="ru-RU" sz="1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 соответствии документации на техническое перевооружение, связанной с модернизацией или заменой технических устройств </a:t>
            </a:r>
            <a:r>
              <a:t/>
            </a:r>
            <a:br/>
            <a:r>
              <a:rPr lang="ru-RU" sz="1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на указанных объектах, требованиям промышленной безопасности (при условии отсутствия информации о непроведении технического перевооружения на объекте).</a:t>
            </a:r>
            <a:endParaRPr lang="ru-RU" sz="1200" b="0" strike="noStrike" spc="-1">
              <a:latin typeface="Open Sans"/>
            </a:endParaRPr>
          </a:p>
          <a:p>
            <a:pPr marL="324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ПБ-10: </a:t>
            </a:r>
            <a:r>
              <a:rPr lang="ru-RU" sz="1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Осуществление юридическим лицом деятельности по разработке, производству, испытанию, хранению, утилизации пиротехнических изделий IV и V классов на основании лицензии (далее - деятельность, связанная с пиротехническими изделиями) при отсутствии у Ростехнадзора (территориального органа Ростехнадзора) сведений о наличии у этого юридического лица в течение более 30 календарных дней со дня получения такой лицензии (внесения изменений в реестр лицензий) лицензии </a:t>
            </a:r>
            <a:r>
              <a:t/>
            </a:r>
            <a:br/>
            <a:r>
              <a:rPr lang="ru-RU" sz="1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на эксплуатацию взрывопожароопасных и химически опасных производственных объектов I, II, и III классов опасности, дающей право осуществления работ в рамках лицензируемого вида деятельности по адресу места осуществления лицензируемого вида деятельности, указанному в реестре лицензий, для деятельности, связанной с пиротехническими изделиями (при условии непоступления в течение указанного срока заявления о предоставлении лицензии на эксплуатацию взрывопожароопасных </a:t>
            </a:r>
            <a:r>
              <a:t/>
            </a:r>
            <a:br/>
            <a:r>
              <a:rPr lang="ru-RU" sz="1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и химически опасных производственных объектов I, II, и III классов опасности или внесении изменений в реестр лицензий</a:t>
            </a:r>
            <a:r>
              <a:t/>
            </a:r>
            <a:br/>
            <a:r>
              <a:rPr lang="ru-RU" sz="1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связи с дополнением сведениями о месте осуществления такого вида деятельности по адресу, указанному в реестре лицензий </a:t>
            </a:r>
            <a:r>
              <a:t/>
            </a:r>
            <a:br/>
            <a:r>
              <a:rPr lang="ru-RU" sz="1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для деятельности, связанной с пиротехническими изделиями).</a:t>
            </a:r>
            <a:endParaRPr lang="ru-RU" sz="1200" b="0" strike="noStrike" spc="-1">
              <a:latin typeface="Open Sans"/>
            </a:endParaRPr>
          </a:p>
          <a:p>
            <a:pPr algn="just">
              <a:lnSpc>
                <a:spcPct val="150000"/>
              </a:lnSpc>
            </a:pPr>
            <a:endParaRPr lang="ru-RU" sz="1200" b="0" strike="noStrike" spc="-1">
              <a:latin typeface="Open Sans"/>
            </a:endParaRPr>
          </a:p>
        </p:txBody>
      </p:sp>
      <p:sp>
        <p:nvSpPr>
          <p:cNvPr id="172" name="PlaceHolder 1"/>
          <p:cNvSpPr/>
          <p:nvPr/>
        </p:nvSpPr>
        <p:spPr>
          <a:xfrm>
            <a:off x="7010280" y="6381720"/>
            <a:ext cx="1951200" cy="473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10</a:t>
            </a:r>
            <a:endParaRPr lang="ru-RU" sz="1600" b="0" strike="noStrike" spc="-1">
              <a:latin typeface="Open Sans"/>
            </a:endParaRPr>
          </a:p>
        </p:txBody>
      </p:sp>
    </p:spTree>
  </p:cSld>
  <p:clrMapOvr>
    <a:masterClrMapping/>
  </p:clrMapOvr>
  <p:transition spd="med">
    <p:cover dir="l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Рисунок 2"/>
          <p:cNvPicPr/>
          <p:nvPr/>
        </p:nvPicPr>
        <p:blipFill>
          <a:blip r:embed="rId2"/>
          <a:stretch/>
        </p:blipFill>
        <p:spPr>
          <a:xfrm>
            <a:off x="336960" y="238320"/>
            <a:ext cx="462240" cy="487800"/>
          </a:xfrm>
          <a:prstGeom prst="rect">
            <a:avLst/>
          </a:prstGeom>
          <a:ln w="0">
            <a:noFill/>
          </a:ln>
        </p:spPr>
      </p:pic>
      <p:sp>
        <p:nvSpPr>
          <p:cNvPr id="174" name="Прямоугольник 155"/>
          <p:cNvSpPr/>
          <p:nvPr/>
        </p:nvSpPr>
        <p:spPr>
          <a:xfrm>
            <a:off x="1661400" y="223920"/>
            <a:ext cx="625608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75" name="Line 3"/>
          <p:cNvSpPr/>
          <p:nvPr/>
        </p:nvSpPr>
        <p:spPr>
          <a:xfrm>
            <a:off x="0" y="1079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6" name="Прямоугольник 157"/>
          <p:cNvSpPr/>
          <p:nvPr/>
        </p:nvSpPr>
        <p:spPr>
          <a:xfrm>
            <a:off x="900000" y="900000"/>
            <a:ext cx="7810560" cy="53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2A6099"/>
                </a:solidFill>
                <a:latin typeface="Arial"/>
                <a:ea typeface="DejaVu Sans"/>
              </a:rPr>
              <a:t>Новые индикаторы риска нарушения обязательных требований согласно приказа Ростехнадзора от 23 ноября 2021 г. № 397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77" name="Прямоугольник 158"/>
          <p:cNvSpPr/>
          <p:nvPr/>
        </p:nvSpPr>
        <p:spPr>
          <a:xfrm>
            <a:off x="95760" y="1442160"/>
            <a:ext cx="9045720" cy="518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24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ПБ-11: </a:t>
            </a: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Непредставление юридическим лицом (индивидуальным предпринимателем), эксплуатирующим опасный производственный объект, документов, необходимых для его перерегистрации в соответствии </a:t>
            </a:r>
            <a:r>
              <a:t/>
            </a:r>
            <a:br/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со статьей 10 Федерального закона от 4 марта 2013 г. № 22-ФЗ «О внесении изменений в Федеральный закон </a:t>
            </a:r>
            <a:r>
              <a:t/>
            </a:r>
            <a:br/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«О промышленной безопасности опасных производственных объектов», отдельные законодательные акты Российской Федерации и о признании утратившим силу подпункта 114 пункта 1 статьи 333.33 части второй Налогового кодекса Российской Федерации.</a:t>
            </a:r>
            <a:endParaRPr lang="ru-RU" sz="1400" b="0" strike="noStrike" spc="-1">
              <a:latin typeface="Open Sans"/>
            </a:endParaRPr>
          </a:p>
          <a:p>
            <a:pPr algn="just">
              <a:lnSpc>
                <a:spcPct val="150000"/>
              </a:lnSpc>
            </a:pPr>
            <a:endParaRPr lang="ru-RU" sz="1400" b="0" strike="noStrike" spc="-1">
              <a:latin typeface="Open Sans"/>
            </a:endParaRPr>
          </a:p>
        </p:txBody>
      </p:sp>
      <p:sp>
        <p:nvSpPr>
          <p:cNvPr id="178" name="PlaceHolder 1"/>
          <p:cNvSpPr/>
          <p:nvPr/>
        </p:nvSpPr>
        <p:spPr>
          <a:xfrm>
            <a:off x="7010280" y="6381720"/>
            <a:ext cx="1951200" cy="473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11</a:t>
            </a:r>
            <a:endParaRPr lang="ru-RU" sz="1600" b="0" strike="noStrike" spc="-1">
              <a:latin typeface="Open Sans"/>
            </a:endParaRPr>
          </a:p>
        </p:txBody>
      </p:sp>
    </p:spTree>
  </p:cSld>
  <p:clrMapOvr>
    <a:masterClrMapping/>
  </p:clrMapOvr>
  <p:transition spd="med">
    <p:cover dir="l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Рисунок 2"/>
          <p:cNvPicPr/>
          <p:nvPr/>
        </p:nvPicPr>
        <p:blipFill>
          <a:blip r:embed="rId2"/>
          <a:stretch/>
        </p:blipFill>
        <p:spPr>
          <a:xfrm>
            <a:off x="336960" y="238320"/>
            <a:ext cx="462240" cy="487800"/>
          </a:xfrm>
          <a:prstGeom prst="rect">
            <a:avLst/>
          </a:prstGeom>
          <a:ln w="0">
            <a:noFill/>
          </a:ln>
        </p:spPr>
      </p:pic>
      <p:sp>
        <p:nvSpPr>
          <p:cNvPr id="180" name="Прямоугольник 155"/>
          <p:cNvSpPr/>
          <p:nvPr/>
        </p:nvSpPr>
        <p:spPr>
          <a:xfrm>
            <a:off x="1661400" y="223920"/>
            <a:ext cx="625608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81" name="Line 3"/>
          <p:cNvSpPr/>
          <p:nvPr/>
        </p:nvSpPr>
        <p:spPr>
          <a:xfrm>
            <a:off x="0" y="1079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2" name="Прямоугольник 157"/>
          <p:cNvSpPr/>
          <p:nvPr/>
        </p:nvSpPr>
        <p:spPr>
          <a:xfrm>
            <a:off x="180000" y="910080"/>
            <a:ext cx="9151200" cy="70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500" b="1" strike="noStrike" spc="-1">
                <a:solidFill>
                  <a:srgbClr val="2A6099"/>
                </a:solidFill>
                <a:latin typeface="Arial"/>
                <a:ea typeface="DejaVu Sans"/>
              </a:rPr>
              <a:t>Индикаторы риска нарушения обязательных требований </a:t>
            </a:r>
            <a:endParaRPr lang="ru-RU" sz="15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500" b="1" strike="noStrike" spc="-1">
                <a:solidFill>
                  <a:srgbClr val="2A6099"/>
                </a:solidFill>
                <a:latin typeface="Arial"/>
                <a:ea typeface="DejaVu Sans"/>
              </a:rPr>
              <a:t>по федеральному государственному энергетическому надзору  </a:t>
            </a:r>
            <a:endParaRPr lang="ru-RU" sz="15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500" b="1" strike="noStrike" spc="-1">
                <a:solidFill>
                  <a:srgbClr val="2A6099"/>
                </a:solidFill>
                <a:latin typeface="Arial"/>
                <a:ea typeface="DejaVu Sans"/>
              </a:rPr>
              <a:t>согласно приказу Минэнерго России от 30 декабря 2021 г. № 1540</a:t>
            </a:r>
            <a:endParaRPr lang="ru-RU" sz="1500" b="0" strike="noStrike" spc="-1">
              <a:latin typeface="Open Sans"/>
            </a:endParaRPr>
          </a:p>
        </p:txBody>
      </p:sp>
      <p:sp>
        <p:nvSpPr>
          <p:cNvPr id="183" name="Прямоугольник 158"/>
          <p:cNvSpPr/>
          <p:nvPr/>
        </p:nvSpPr>
        <p:spPr>
          <a:xfrm>
            <a:off x="0" y="1611000"/>
            <a:ext cx="9141480" cy="4910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108000" algn="just">
              <a:lnSpc>
                <a:spcPct val="150000"/>
              </a:lnSpc>
            </a:pPr>
            <a:endParaRPr lang="ru-RU" sz="1800" b="0" strike="noStrike" spc="-1">
              <a:latin typeface="Open Sans"/>
            </a:endParaRPr>
          </a:p>
          <a:p>
            <a:pPr marL="108000" algn="just">
              <a:lnSpc>
                <a:spcPct val="15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Потребители электрической энергии, теплоснабжающие организации, теплосетевых организаций </a:t>
            </a:r>
            <a:endParaRPr lang="ru-RU" sz="1400" b="0" strike="noStrike" spc="-1">
              <a:latin typeface="Open Sans"/>
            </a:endParaRPr>
          </a:p>
          <a:p>
            <a:pPr marL="324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5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установление комиссией по проведению технического освидетельствования значения индекса технического состояния объекта технического освидетельствования от "0" до "26" включительно или принятие комиссией решения о допуске к работе объекта технического освидетельствования при проведении соответствующих технических мероприятий либо о прекращении эксплуатации в результате проведения технического освидетельствования;</a:t>
            </a:r>
            <a:endParaRPr lang="ru-RU" sz="1500" b="0" strike="noStrike" spc="-1">
              <a:latin typeface="Open Sans"/>
            </a:endParaRPr>
          </a:p>
          <a:p>
            <a:pPr marL="108000" algn="just">
              <a:lnSpc>
                <a:spcPct val="15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Субъекты электроэнергетики</a:t>
            </a:r>
            <a:endParaRPr lang="ru-RU" sz="1400" b="0" strike="noStrike" spc="-1">
              <a:latin typeface="Open Sans"/>
            </a:endParaRPr>
          </a:p>
          <a:p>
            <a:pPr marL="324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5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достижение основным технологическим оборудованием и линиями электропередачи электрических станций и электрических сетей значения индекса технического состояния равного или ниже "25";</a:t>
            </a:r>
            <a:endParaRPr lang="ru-RU" sz="1500" b="0" strike="noStrike" spc="-1">
              <a:latin typeface="Open Sans"/>
            </a:endParaRPr>
          </a:p>
          <a:p>
            <a:pPr marL="324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5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установление комиссией значения индекса технического состояния объекта технического освидетельствования от "0" до "26" включительно или принятие комиссией решения о допуске к работе объекта технического освидетельствования при проведении соответствующих технических мероприятий либо о прекращении эксплуатации в результате проведения технического освидетельствования;</a:t>
            </a:r>
            <a:endParaRPr lang="ru-RU" sz="1500" b="0" strike="noStrike" spc="-1">
              <a:latin typeface="Open Sans"/>
            </a:endParaRPr>
          </a:p>
        </p:txBody>
      </p:sp>
      <p:sp>
        <p:nvSpPr>
          <p:cNvPr id="184" name="PlaceHolder 1"/>
          <p:cNvSpPr/>
          <p:nvPr/>
        </p:nvSpPr>
        <p:spPr>
          <a:xfrm>
            <a:off x="7010280" y="6381720"/>
            <a:ext cx="1951200" cy="473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12</a:t>
            </a:r>
            <a:endParaRPr lang="ru-RU" sz="1600" b="0" strike="noStrike" spc="-1">
              <a:latin typeface="Open Sans"/>
            </a:endParaRPr>
          </a:p>
        </p:txBody>
      </p:sp>
    </p:spTree>
  </p:cSld>
  <p:clrMapOvr>
    <a:masterClrMapping/>
  </p:clrMapOvr>
  <p:transition spd="med">
    <p:cover dir="l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Рисунок 2"/>
          <p:cNvPicPr/>
          <p:nvPr/>
        </p:nvPicPr>
        <p:blipFill>
          <a:blip r:embed="rId2"/>
          <a:stretch/>
        </p:blipFill>
        <p:spPr>
          <a:xfrm>
            <a:off x="336960" y="238320"/>
            <a:ext cx="462240" cy="487800"/>
          </a:xfrm>
          <a:prstGeom prst="rect">
            <a:avLst/>
          </a:prstGeom>
          <a:ln w="0">
            <a:noFill/>
          </a:ln>
        </p:spPr>
      </p:pic>
      <p:sp>
        <p:nvSpPr>
          <p:cNvPr id="186" name="Прямоугольник 155"/>
          <p:cNvSpPr/>
          <p:nvPr/>
        </p:nvSpPr>
        <p:spPr>
          <a:xfrm>
            <a:off x="1661400" y="223920"/>
            <a:ext cx="625608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87" name="Line 3"/>
          <p:cNvSpPr/>
          <p:nvPr/>
        </p:nvSpPr>
        <p:spPr>
          <a:xfrm>
            <a:off x="0" y="108000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8" name="Прямоугольник 157"/>
          <p:cNvSpPr/>
          <p:nvPr/>
        </p:nvSpPr>
        <p:spPr>
          <a:xfrm>
            <a:off x="-78480" y="900000"/>
            <a:ext cx="9151200" cy="70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500" b="1" strike="noStrike" spc="-1">
                <a:solidFill>
                  <a:srgbClr val="2A6099"/>
                </a:solidFill>
                <a:latin typeface="Arial"/>
                <a:ea typeface="DejaVu Sans"/>
              </a:rPr>
              <a:t>Индикаторы риска нарушения обязательных требований </a:t>
            </a:r>
            <a:endParaRPr lang="ru-RU" sz="15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500" b="1" strike="noStrike" spc="-1">
                <a:solidFill>
                  <a:srgbClr val="2A6099"/>
                </a:solidFill>
                <a:latin typeface="Arial"/>
                <a:ea typeface="DejaVu Sans"/>
              </a:rPr>
              <a:t>по федеральному государственному энергетическому надзору  </a:t>
            </a:r>
            <a:endParaRPr lang="ru-RU" sz="15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500" b="1" strike="noStrike" spc="-1">
                <a:solidFill>
                  <a:srgbClr val="2A6099"/>
                </a:solidFill>
                <a:latin typeface="Arial"/>
                <a:ea typeface="DejaVu Sans"/>
              </a:rPr>
              <a:t>согласно приказу Минэнерго России от 30 декабря 2021 г. № 1540</a:t>
            </a:r>
            <a:endParaRPr lang="ru-RU" sz="1500" b="0" strike="noStrike" spc="-1">
              <a:latin typeface="Open Sans"/>
            </a:endParaRPr>
          </a:p>
        </p:txBody>
      </p:sp>
      <p:sp>
        <p:nvSpPr>
          <p:cNvPr id="189" name="PlaceHolder 1"/>
          <p:cNvSpPr/>
          <p:nvPr/>
        </p:nvSpPr>
        <p:spPr>
          <a:xfrm>
            <a:off x="7010280" y="6381720"/>
            <a:ext cx="1951200" cy="473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13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90" name="Прямоугольник 10"/>
          <p:cNvSpPr/>
          <p:nvPr/>
        </p:nvSpPr>
        <p:spPr>
          <a:xfrm>
            <a:off x="90720" y="1893240"/>
            <a:ext cx="8961480" cy="4136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24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установление Минэнерго России в ходе осуществления мониторинга риска нарушения работы субъектов электроэнергетики в сфере электроэнергетики в отношении субъекта электроэнергетики в течение шести отчетных месяцев подряд двух и более раз следующих показателей в совокупности в отношении одного из объектов оценки готовности:</a:t>
            </a:r>
            <a:endParaRPr lang="ru-RU" sz="1400" b="0" strike="noStrike" spc="-1">
              <a:latin typeface="Open Sans"/>
            </a:endParaRPr>
          </a:p>
          <a:p>
            <a:pPr marL="393840" indent="-28584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значение индекса готовности, рассчитанное в соответствии с Методикой проведения оценки готовности субъектов электроэнергетики к работе в отопительный сезон, утвержденной приказом Минэнерго России</a:t>
            </a:r>
            <a:r>
              <a:t/>
            </a:r>
            <a:br/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от 27 декабря 2017 г. № 1233, объекта оценки готовности субъекта электроэнергетики, указанного в пункте 1.4 Методики, менее «80»;</a:t>
            </a:r>
            <a:endParaRPr lang="ru-RU" sz="1400" b="0" strike="noStrike" spc="-1">
              <a:latin typeface="Open Sans"/>
            </a:endParaRPr>
          </a:p>
          <a:p>
            <a:pPr marL="393840" indent="-28584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достижение объектом оценки готовности с уровнем готовности "Не готов" установленной величины одного</a:t>
            </a:r>
            <a:r>
              <a:t/>
            </a:r>
            <a:br/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и более предусмотренных Методикой специализированных индикаторов в группах условий готовности объектов оценки готовности, оценка выполнения которых в соответствии с пунктом 2.6 Методики составила менее «100»;</a:t>
            </a:r>
            <a:endParaRPr lang="ru-RU" sz="1400" b="0" strike="noStrike" spc="-1">
              <a:latin typeface="Open Sans"/>
            </a:endParaRPr>
          </a:p>
          <a:p>
            <a:pPr marL="108000" algn="just">
              <a:lnSpc>
                <a:spcPct val="150000"/>
              </a:lnSpc>
            </a:pPr>
            <a:endParaRPr lang="ru-RU" sz="1400" b="0" strike="noStrike" spc="-1">
              <a:latin typeface="Open Sans"/>
            </a:endParaRPr>
          </a:p>
        </p:txBody>
      </p:sp>
    </p:spTree>
  </p:cSld>
  <p:clrMapOvr>
    <a:masterClrMapping/>
  </p:clrMapOvr>
  <p:transition spd="med">
    <p:cover dir="l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Рисунок 2"/>
          <p:cNvPicPr/>
          <p:nvPr/>
        </p:nvPicPr>
        <p:blipFill>
          <a:blip r:embed="rId2"/>
          <a:stretch/>
        </p:blipFill>
        <p:spPr>
          <a:xfrm>
            <a:off x="336960" y="238320"/>
            <a:ext cx="462240" cy="487800"/>
          </a:xfrm>
          <a:prstGeom prst="rect">
            <a:avLst/>
          </a:prstGeom>
          <a:ln w="0">
            <a:noFill/>
          </a:ln>
        </p:spPr>
      </p:pic>
      <p:sp>
        <p:nvSpPr>
          <p:cNvPr id="192" name="Прямоугольник 155"/>
          <p:cNvSpPr/>
          <p:nvPr/>
        </p:nvSpPr>
        <p:spPr>
          <a:xfrm>
            <a:off x="1661400" y="223920"/>
            <a:ext cx="625608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93" name="Line 3"/>
          <p:cNvSpPr/>
          <p:nvPr/>
        </p:nvSpPr>
        <p:spPr>
          <a:xfrm>
            <a:off x="0" y="1079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4" name="Прямоугольник 157"/>
          <p:cNvSpPr/>
          <p:nvPr/>
        </p:nvSpPr>
        <p:spPr>
          <a:xfrm>
            <a:off x="-7560" y="910080"/>
            <a:ext cx="9151200" cy="70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500" b="1" strike="noStrike" spc="-1">
                <a:solidFill>
                  <a:srgbClr val="2A6099"/>
                </a:solidFill>
                <a:latin typeface="Arial"/>
                <a:ea typeface="DejaVu Sans"/>
              </a:rPr>
              <a:t>Индикаторы риска нарушения обязательных требований </a:t>
            </a:r>
            <a:endParaRPr lang="ru-RU" sz="15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500" b="1" strike="noStrike" spc="-1">
                <a:solidFill>
                  <a:srgbClr val="2A6099"/>
                </a:solidFill>
                <a:latin typeface="Arial"/>
                <a:ea typeface="DejaVu Sans"/>
              </a:rPr>
              <a:t>по федеральному государственному энергетическому надзору </a:t>
            </a:r>
            <a:endParaRPr lang="ru-RU" sz="15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500" b="1" strike="noStrike" spc="-1">
                <a:solidFill>
                  <a:srgbClr val="2A6099"/>
                </a:solidFill>
                <a:latin typeface="Arial"/>
                <a:ea typeface="DejaVu Sans"/>
              </a:rPr>
              <a:t> согласно приказу Минэнерго России от 30 декабря 2021 г. № 1540</a:t>
            </a:r>
            <a:endParaRPr lang="ru-RU" sz="1500" b="0" strike="noStrike" spc="-1">
              <a:latin typeface="Open Sans"/>
            </a:endParaRPr>
          </a:p>
        </p:txBody>
      </p:sp>
      <p:sp>
        <p:nvSpPr>
          <p:cNvPr id="195" name="PlaceHolder 1"/>
          <p:cNvSpPr/>
          <p:nvPr/>
        </p:nvSpPr>
        <p:spPr>
          <a:xfrm>
            <a:off x="7010280" y="6381720"/>
            <a:ext cx="1951200" cy="473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14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96" name="Прямоугольник 9"/>
          <p:cNvSpPr/>
          <p:nvPr/>
        </p:nvSpPr>
        <p:spPr>
          <a:xfrm>
            <a:off x="186120" y="1794240"/>
            <a:ext cx="8770680" cy="4586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24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установление Минэнерго России в ходе осуществления мониторинга риска нарушения работы субъектов электроэнергетики в сфере электроэнергетики в соответствии с разделом II Правил № 543 в отношении территориальной сетевой организации в течение шести отчетных месяцев подряд значения индекса надежного функционирования менее «85» (уровень риска «Высокий»), рассчитанного в соответствии</a:t>
            </a:r>
            <a:r>
              <a:t/>
            </a:r>
            <a:br/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 Методикой;</a:t>
            </a:r>
            <a:endParaRPr lang="ru-RU" sz="1400" b="0" strike="noStrike" spc="-1">
              <a:latin typeface="Open Sans"/>
            </a:endParaRPr>
          </a:p>
          <a:p>
            <a:pPr marL="324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увеличение на 30% и более за отчетный квартал текущего календарного года по сравнению с аналогичным периодом предыдущего календарного года количества аварий на электростанции или на объекте электросетевого хозяйства, расследуемых в соответствии с пунктом 5 Правил расследования причин аварий в электроэнергетике, утвержденных постановлением Правительства Российской Федерации от 28 октября 2009 г. № 846, за исключением аварий, произошедших в результате обстоятельств непреодолимой силы либо сверхрасчетных природно-климатических нагрузок (условий) или вследствие иных обстоятельств, исключающих ответственность собственника или иного законного владельца объекта электроэнергетики (при условии, что указанное увеличение на 30% и более соответствует увеличению количества таких аварий на пять или более);</a:t>
            </a:r>
            <a:endParaRPr lang="ru-RU" sz="1400" b="0" strike="noStrike" spc="-1">
              <a:latin typeface="Open Sans"/>
            </a:endParaRPr>
          </a:p>
        </p:txBody>
      </p:sp>
    </p:spTree>
  </p:cSld>
  <p:clrMapOvr>
    <a:masterClrMapping/>
  </p:clrMapOvr>
  <p:transition spd="med">
    <p:cover dir="l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Рисунок 2"/>
          <p:cNvPicPr/>
          <p:nvPr/>
        </p:nvPicPr>
        <p:blipFill>
          <a:blip r:embed="rId2"/>
          <a:stretch/>
        </p:blipFill>
        <p:spPr>
          <a:xfrm>
            <a:off x="336960" y="238320"/>
            <a:ext cx="462240" cy="487800"/>
          </a:xfrm>
          <a:prstGeom prst="rect">
            <a:avLst/>
          </a:prstGeom>
          <a:ln w="0">
            <a:noFill/>
          </a:ln>
        </p:spPr>
      </p:pic>
      <p:sp>
        <p:nvSpPr>
          <p:cNvPr id="198" name="Прямоугольник 155"/>
          <p:cNvSpPr/>
          <p:nvPr/>
        </p:nvSpPr>
        <p:spPr>
          <a:xfrm>
            <a:off x="1661400" y="223920"/>
            <a:ext cx="625608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99" name="Line 3"/>
          <p:cNvSpPr/>
          <p:nvPr/>
        </p:nvSpPr>
        <p:spPr>
          <a:xfrm>
            <a:off x="0" y="83736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0" name="Прямоугольник 157"/>
          <p:cNvSpPr/>
          <p:nvPr/>
        </p:nvSpPr>
        <p:spPr>
          <a:xfrm>
            <a:off x="-78480" y="900000"/>
            <a:ext cx="9151200" cy="70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500" b="1" strike="noStrike" spc="-1">
                <a:solidFill>
                  <a:srgbClr val="2A6099"/>
                </a:solidFill>
                <a:latin typeface="Arial"/>
                <a:ea typeface="DejaVu Sans"/>
              </a:rPr>
              <a:t>Индикаторы риска нарушения обязательных требований </a:t>
            </a:r>
            <a:endParaRPr lang="ru-RU" sz="15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500" b="1" strike="noStrike" spc="-1">
                <a:solidFill>
                  <a:srgbClr val="2A6099"/>
                </a:solidFill>
                <a:latin typeface="Arial"/>
                <a:ea typeface="DejaVu Sans"/>
              </a:rPr>
              <a:t>по федеральному государственному энергетическому надзору </a:t>
            </a:r>
            <a:endParaRPr lang="ru-RU" sz="15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500" b="1" strike="noStrike" spc="-1">
                <a:solidFill>
                  <a:srgbClr val="2A6099"/>
                </a:solidFill>
                <a:latin typeface="Arial"/>
                <a:ea typeface="DejaVu Sans"/>
              </a:rPr>
              <a:t> согласно приказу Минэнерго России от 30 декабря 2021 г. № 1540</a:t>
            </a:r>
            <a:endParaRPr lang="ru-RU" sz="1500" b="0" strike="noStrike" spc="-1">
              <a:latin typeface="Open Sans"/>
            </a:endParaRPr>
          </a:p>
        </p:txBody>
      </p:sp>
      <p:sp>
        <p:nvSpPr>
          <p:cNvPr id="201" name="PlaceHolder 1"/>
          <p:cNvSpPr/>
          <p:nvPr/>
        </p:nvSpPr>
        <p:spPr>
          <a:xfrm>
            <a:off x="7010280" y="6381720"/>
            <a:ext cx="1951200" cy="473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15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202" name="Прямоугольник 7"/>
          <p:cNvSpPr/>
          <p:nvPr/>
        </p:nvSpPr>
        <p:spPr>
          <a:xfrm>
            <a:off x="189720" y="1963080"/>
            <a:ext cx="8762760" cy="422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24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увеличение на 30% и более за отчетный квартал текущего календарного года по сравнению с аналогичным периодом предыдущего календарного года аварийных ситуаций на объекте теплоснабжения, расследуемых в соответствии с пунктом 4 Правил расследования причин аварийных ситуаций при теплоснабжении, утвержденных постановлением Правительства Российской Федерации от 2 июня 2022 г. № 1014, не связанных с нарушением обязательных требований и произошедших вследствие ошибочных или неправильных действий (или бездействия) персонала, неудовлетворительного качества производственных</a:t>
            </a:r>
            <a:r>
              <a:t/>
            </a:r>
            <a:br/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и должностных инструкций, дефектов (недостатков) проекта, конструкций, изготовления, монтажа, невыявленных или неклассифицированных причин, за исключением воздействия стихийных явлений или воздействия посторонних организаций, не участвующих в технологическом процессе, либо обеспечивающих его (при условии, что указанное увеличение на 30% и более соответствует увеличению количества таких аварийных ситуаций на пять или более).</a:t>
            </a:r>
            <a:endParaRPr lang="ru-RU" sz="1400" b="0" strike="noStrike" spc="-1">
              <a:latin typeface="Open Sans"/>
            </a:endParaRPr>
          </a:p>
        </p:txBody>
      </p:sp>
    </p:spTree>
  </p:cSld>
  <p:clrMapOvr>
    <a:masterClrMapping/>
  </p:clrMapOvr>
  <p:transition spd="med">
    <p:cover dir="l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Rectangle 2"/>
          <p:cNvSpPr/>
          <p:nvPr/>
        </p:nvSpPr>
        <p:spPr>
          <a:xfrm>
            <a:off x="107280" y="2534760"/>
            <a:ext cx="9141120" cy="26262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2400" b="0" strike="noStrike" spc="-1">
                <a:solidFill>
                  <a:srgbClr val="2D2D8A"/>
                </a:solidFill>
                <a:latin typeface="Arial"/>
                <a:ea typeface="DejaVu Sans"/>
              </a:rPr>
              <a:t>Благодарю за внимание!</a:t>
            </a:r>
            <a:endParaRPr lang="ru-RU" sz="24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latin typeface="Open Sans"/>
            </a:endParaRPr>
          </a:p>
        </p:txBody>
      </p:sp>
      <p:sp>
        <p:nvSpPr>
          <p:cNvPr id="204" name="Rectangle 3"/>
          <p:cNvSpPr/>
          <p:nvPr/>
        </p:nvSpPr>
        <p:spPr>
          <a:xfrm>
            <a:off x="0" y="5029200"/>
            <a:ext cx="9141120" cy="6829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05" name="Group 36"/>
          <p:cNvGrpSpPr/>
          <p:nvPr/>
        </p:nvGrpSpPr>
        <p:grpSpPr>
          <a:xfrm>
            <a:off x="0" y="152280"/>
            <a:ext cx="9141120" cy="1618200"/>
            <a:chOff x="0" y="152280"/>
            <a:chExt cx="9141120" cy="1618200"/>
          </a:xfrm>
        </p:grpSpPr>
        <p:sp>
          <p:nvSpPr>
            <p:cNvPr id="206" name="Rectangle 37"/>
            <p:cNvSpPr/>
            <p:nvPr/>
          </p:nvSpPr>
          <p:spPr>
            <a:xfrm>
              <a:off x="0" y="1074600"/>
              <a:ext cx="9141120" cy="9072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7" name="Rectangle 38"/>
            <p:cNvSpPr/>
            <p:nvPr/>
          </p:nvSpPr>
          <p:spPr>
            <a:xfrm>
              <a:off x="0" y="1252440"/>
              <a:ext cx="9141120" cy="2606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8" name="Rectangle 39"/>
            <p:cNvSpPr/>
            <p:nvPr/>
          </p:nvSpPr>
          <p:spPr>
            <a:xfrm>
              <a:off x="0" y="1162080"/>
              <a:ext cx="9141120" cy="12564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9" name="Text Box 40"/>
            <p:cNvSpPr/>
            <p:nvPr/>
          </p:nvSpPr>
          <p:spPr>
            <a:xfrm>
              <a:off x="735120" y="152280"/>
              <a:ext cx="8317080" cy="80172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600" b="1" strike="noStrike" spc="-1">
                  <a:solidFill>
                    <a:srgbClr val="4040B2"/>
                  </a:solidFill>
                  <a:latin typeface="Calibri"/>
                  <a:ea typeface="DejaVu Sans"/>
                </a:rPr>
                <a:t>Центральное управление Федеральной службы по экологическому, </a:t>
              </a:r>
              <a:endParaRPr lang="ru-RU" sz="1600" b="0" strike="noStrike" spc="-1"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600" b="1" strike="noStrike" spc="-1">
                  <a:solidFill>
                    <a:srgbClr val="4040B2"/>
                  </a:solidFill>
                  <a:latin typeface="Calibri"/>
                  <a:ea typeface="DejaVu Sans"/>
                </a:rPr>
                <a:t>технологическому и атомному надзору</a:t>
              </a:r>
              <a:endParaRPr lang="ru-RU" sz="1600" b="0" strike="noStrike" spc="-1">
                <a:latin typeface="Open Sans"/>
              </a:endParaRPr>
            </a:p>
          </p:txBody>
        </p:sp>
        <p:pic>
          <p:nvPicPr>
            <p:cNvPr id="210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201600" y="584280"/>
              <a:ext cx="1054440" cy="11862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11" name="Line 2"/>
          <p:cNvSpPr/>
          <p:nvPr/>
        </p:nvSpPr>
        <p:spPr>
          <a:xfrm>
            <a:off x="428400" y="5121000"/>
            <a:ext cx="850104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2" name="Line 2"/>
          <p:cNvSpPr/>
          <p:nvPr/>
        </p:nvSpPr>
        <p:spPr>
          <a:xfrm>
            <a:off x="0" y="-98712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sldNum"/>
          </p:nvPr>
        </p:nvSpPr>
        <p:spPr>
          <a:xfrm>
            <a:off x="7010280" y="6453360"/>
            <a:ext cx="2023920" cy="40176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2</a:t>
            </a:r>
            <a:endParaRPr lang="ru-RU" sz="1600" b="0" strike="noStrike" spc="-1">
              <a:latin typeface="Tempora LGC Uni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title"/>
          </p:nvPr>
        </p:nvSpPr>
        <p:spPr>
          <a:xfrm>
            <a:off x="846720" y="138600"/>
            <a:ext cx="776952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95" name="Line 2"/>
          <p:cNvSpPr/>
          <p:nvPr/>
        </p:nvSpPr>
        <p:spPr>
          <a:xfrm>
            <a:off x="0" y="764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6" name="Рисунок 23"/>
          <p:cNvPicPr/>
          <p:nvPr/>
        </p:nvPicPr>
        <p:blipFill>
          <a:blip r:embed="rId3"/>
          <a:stretch/>
        </p:blipFill>
        <p:spPr>
          <a:xfrm>
            <a:off x="202320" y="161640"/>
            <a:ext cx="462240" cy="487800"/>
          </a:xfrm>
          <a:prstGeom prst="rect">
            <a:avLst/>
          </a:prstGeom>
          <a:ln w="0">
            <a:noFill/>
          </a:ln>
        </p:spPr>
      </p:pic>
      <p:sp>
        <p:nvSpPr>
          <p:cNvPr id="97" name="Скругленный прямоугольник 1"/>
          <p:cNvSpPr/>
          <p:nvPr/>
        </p:nvSpPr>
        <p:spPr>
          <a:xfrm>
            <a:off x="323640" y="881280"/>
            <a:ext cx="8494200" cy="71784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2060"/>
                </a:solidFill>
                <a:latin typeface="Arial"/>
                <a:ea typeface="DejaVu Sans"/>
              </a:rPr>
              <a:t>Управление осуществляет контроль </a:t>
            </a: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2060"/>
                </a:solidFill>
                <a:latin typeface="Arial"/>
                <a:ea typeface="DejaVu Sans"/>
              </a:rPr>
              <a:t>на территориях шести субъектов Российской Федерации</a:t>
            </a:r>
            <a:endParaRPr lang="ru-RU" sz="1800" b="0" strike="noStrike" spc="-1">
              <a:latin typeface="Open Sans"/>
            </a:endParaRPr>
          </a:p>
        </p:txBody>
      </p:sp>
      <p:pic>
        <p:nvPicPr>
          <p:cNvPr id="98" name="Picture 10"/>
          <p:cNvPicPr/>
          <p:nvPr/>
        </p:nvPicPr>
        <p:blipFill>
          <a:blip r:embed="rId4"/>
          <a:stretch/>
        </p:blipFill>
        <p:spPr>
          <a:xfrm>
            <a:off x="327240" y="1718640"/>
            <a:ext cx="8706960" cy="4803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med">
    <p:cover dir="l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sldNum"/>
          </p:nvPr>
        </p:nvSpPr>
        <p:spPr>
          <a:xfrm>
            <a:off x="7010280" y="6381720"/>
            <a:ext cx="1951200" cy="47340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3</a:t>
            </a:r>
            <a:endParaRPr lang="ru-RU" sz="1600" b="0" strike="noStrike" spc="-1">
              <a:latin typeface="Tempora LGC Uni"/>
            </a:endParaRPr>
          </a:p>
        </p:txBody>
      </p:sp>
      <p:sp>
        <p:nvSpPr>
          <p:cNvPr id="100" name="Line 2"/>
          <p:cNvSpPr/>
          <p:nvPr/>
        </p:nvSpPr>
        <p:spPr>
          <a:xfrm>
            <a:off x="0" y="836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1" name="Рисунок 23"/>
          <p:cNvPicPr/>
          <p:nvPr/>
        </p:nvPicPr>
        <p:blipFill>
          <a:blip r:embed="rId3"/>
          <a:stretch/>
        </p:blipFill>
        <p:spPr>
          <a:xfrm>
            <a:off x="161640" y="272160"/>
            <a:ext cx="462240" cy="4878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02" name="Таблица 1"/>
          <p:cNvGraphicFramePr/>
          <p:nvPr/>
        </p:nvGraphicFramePr>
        <p:xfrm>
          <a:off x="979560" y="2039040"/>
          <a:ext cx="7489440" cy="4053960"/>
        </p:xfrm>
        <a:graphic>
          <a:graphicData uri="http://schemas.openxmlformats.org/drawingml/2006/table">
            <a:tbl>
              <a:tblPr/>
              <a:tblGrid>
                <a:gridCol w="4681080"/>
                <a:gridCol w="2808360"/>
              </a:tblGrid>
              <a:tr h="1017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66"/>
                          </a:solidFill>
                          <a:latin typeface="Arial"/>
                          <a:ea typeface="DejaVu Sans"/>
                        </a:rPr>
                        <a:t>Опасные производственные объекты</a:t>
                      </a:r>
                      <a:endParaRPr lang="ru-RU" sz="20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gradFill rotWithShape="0">
                      <a:gsLst>
                        <a:gs pos="0">
                          <a:srgbClr val="CEF1F4"/>
                        </a:gs>
                        <a:gs pos="100000">
                          <a:srgbClr val="DEF5F8"/>
                        </a:gs>
                      </a:gsLst>
                      <a:lin ang="54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>
                          <a:solidFill>
                            <a:srgbClr val="FF0000"/>
                          </a:solidFill>
                          <a:latin typeface="Arial"/>
                          <a:ea typeface="DejaVu Sans"/>
                        </a:rPr>
                        <a:t>16 418</a:t>
                      </a:r>
                      <a:endParaRPr lang="ru-RU" sz="24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gradFill rotWithShape="0">
                      <a:gsLst>
                        <a:gs pos="0">
                          <a:srgbClr val="CEF1F4"/>
                        </a:gs>
                        <a:gs pos="100000">
                          <a:srgbClr val="DEF5F8"/>
                        </a:gs>
                      </a:gsLst>
                      <a:lin ang="5400000"/>
                    </a:gradFill>
                  </a:tcPr>
                </a:tc>
              </a:tr>
              <a:tr h="996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66"/>
                          </a:solidFill>
                          <a:latin typeface="Arial"/>
                          <a:ea typeface="DejaVu Sans"/>
                        </a:rPr>
                        <a:t>Объекты энергетики</a:t>
                      </a:r>
                      <a:endParaRPr lang="ru-RU" sz="20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1F8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>
                          <a:solidFill>
                            <a:srgbClr val="FF0000"/>
                          </a:solidFill>
                          <a:latin typeface="Arial"/>
                          <a:ea typeface="DejaVu Sans"/>
                        </a:rPr>
                        <a:t>197 611</a:t>
                      </a:r>
                      <a:endParaRPr lang="ru-RU" sz="24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1F8F9"/>
                    </a:solidFill>
                  </a:tcPr>
                </a:tc>
              </a:tr>
              <a:tr h="924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66"/>
                          </a:solidFill>
                          <a:latin typeface="Arial"/>
                          <a:ea typeface="DejaVu Sans"/>
                        </a:rPr>
                        <a:t>Гидротехнические сооружения</a:t>
                      </a:r>
                      <a:endParaRPr lang="ru-RU" sz="20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E5F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>
                          <a:solidFill>
                            <a:srgbClr val="FF0000"/>
                          </a:solidFill>
                          <a:latin typeface="Arial"/>
                          <a:ea typeface="DejaVu Sans"/>
                        </a:rPr>
                        <a:t>1 630</a:t>
                      </a:r>
                      <a:endParaRPr lang="ru-RU" sz="24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E5FCFF"/>
                    </a:solidFill>
                  </a:tcPr>
                </a:tc>
              </a:tr>
              <a:tr h="111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66"/>
                          </a:solidFill>
                          <a:latin typeface="Arial"/>
                          <a:ea typeface="DejaVu Sans"/>
                        </a:rPr>
                        <a:t>Строящиеся (реконструируемые) объекты капитального строительства</a:t>
                      </a:r>
                      <a:endParaRPr lang="ru-RU" sz="20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>
                          <a:solidFill>
                            <a:srgbClr val="FF0000"/>
                          </a:solidFill>
                          <a:latin typeface="Arial"/>
                          <a:ea typeface="DejaVu Sans"/>
                        </a:rPr>
                        <a:t>271</a:t>
                      </a:r>
                      <a:endParaRPr lang="ru-RU" sz="2400" b="0" strike="noStrike" spc="-1">
                        <a:latin typeface="Open Sans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7F7F7"/>
                    </a:solidFill>
                  </a:tcPr>
                </a:tc>
              </a:tr>
            </a:tbl>
          </a:graphicData>
        </a:graphic>
      </p:graphicFrame>
      <p:sp>
        <p:nvSpPr>
          <p:cNvPr id="103" name="PlaceHolder 2"/>
          <p:cNvSpPr>
            <a:spLocks noGrp="1"/>
          </p:cNvSpPr>
          <p:nvPr>
            <p:ph type="title"/>
          </p:nvPr>
        </p:nvSpPr>
        <p:spPr>
          <a:xfrm>
            <a:off x="713520" y="216720"/>
            <a:ext cx="776952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04" name="Скругленный прямоугольник 1"/>
          <p:cNvSpPr/>
          <p:nvPr/>
        </p:nvSpPr>
        <p:spPr>
          <a:xfrm>
            <a:off x="713520" y="1076400"/>
            <a:ext cx="7769520" cy="64476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2060"/>
                </a:solidFill>
                <a:latin typeface="Arial"/>
                <a:ea typeface="DejaVu Sans"/>
              </a:rPr>
              <a:t>ПОДНАДЗОРНЫЕ ОБЪЕКТЫ</a:t>
            </a:r>
            <a:endParaRPr lang="ru-RU" sz="2000" b="0" strike="noStrike" spc="-1">
              <a:latin typeface="Open Sans"/>
            </a:endParaRPr>
          </a:p>
        </p:txBody>
      </p:sp>
    </p:spTree>
  </p:cSld>
  <p:clrMapOvr>
    <a:masterClrMapping/>
  </p:clrMapOvr>
  <p:transition spd="med">
    <p:cover dir="l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ldNum"/>
          </p:nvPr>
        </p:nvSpPr>
        <p:spPr>
          <a:xfrm>
            <a:off x="7010280" y="6381720"/>
            <a:ext cx="1951200" cy="47340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4</a:t>
            </a:r>
            <a:endParaRPr lang="ru-RU" sz="1600" b="0" strike="noStrike" spc="-1">
              <a:latin typeface="Tempora LGC Uni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title"/>
          </p:nvPr>
        </p:nvSpPr>
        <p:spPr>
          <a:xfrm>
            <a:off x="827640" y="214560"/>
            <a:ext cx="776952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07" name="Line 2"/>
          <p:cNvSpPr/>
          <p:nvPr/>
        </p:nvSpPr>
        <p:spPr>
          <a:xfrm>
            <a:off x="0" y="836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8" name="Рисунок 23"/>
          <p:cNvPicPr/>
          <p:nvPr/>
        </p:nvPicPr>
        <p:blipFill>
          <a:blip r:embed="rId3"/>
          <a:stretch/>
        </p:blipFill>
        <p:spPr>
          <a:xfrm>
            <a:off x="336240" y="238320"/>
            <a:ext cx="462240" cy="487800"/>
          </a:xfrm>
          <a:prstGeom prst="rect">
            <a:avLst/>
          </a:prstGeom>
          <a:ln w="0">
            <a:noFill/>
          </a:ln>
        </p:spPr>
      </p:pic>
      <p:sp>
        <p:nvSpPr>
          <p:cNvPr id="109" name="Скругленный прямоугольник 1"/>
          <p:cNvSpPr/>
          <p:nvPr/>
        </p:nvSpPr>
        <p:spPr>
          <a:xfrm>
            <a:off x="1545480" y="904320"/>
            <a:ext cx="6405840" cy="6235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2060"/>
                </a:solidFill>
                <a:latin typeface="Arial"/>
                <a:ea typeface="DejaVu Sans"/>
              </a:rPr>
              <a:t>Подготовка к профилактическим мероприятиям</a:t>
            </a:r>
            <a:endParaRPr lang="ru-RU" sz="2000" b="0" strike="noStrike" spc="-1">
              <a:latin typeface="Open Sans"/>
            </a:endParaRPr>
          </a:p>
        </p:txBody>
      </p:sp>
      <p:grpSp>
        <p:nvGrpSpPr>
          <p:cNvPr id="110" name="Группа 7"/>
          <p:cNvGrpSpPr/>
          <p:nvPr/>
        </p:nvGrpSpPr>
        <p:grpSpPr>
          <a:xfrm>
            <a:off x="451800" y="1202400"/>
            <a:ext cx="8455320" cy="4879080"/>
            <a:chOff x="451800" y="1202400"/>
            <a:chExt cx="8455320" cy="4879080"/>
          </a:xfrm>
        </p:grpSpPr>
        <p:sp>
          <p:nvSpPr>
            <p:cNvPr id="111" name="Прямоугольник 8"/>
            <p:cNvSpPr/>
            <p:nvPr/>
          </p:nvSpPr>
          <p:spPr>
            <a:xfrm>
              <a:off x="451800" y="1202400"/>
              <a:ext cx="8455320" cy="48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2" name="Полилиния 9"/>
            <p:cNvSpPr/>
            <p:nvPr/>
          </p:nvSpPr>
          <p:spPr>
            <a:xfrm>
              <a:off x="611640" y="2910600"/>
              <a:ext cx="8208360" cy="783000"/>
            </a:xfrm>
            <a:custGeom>
              <a:avLst/>
              <a:gdLst/>
              <a:ahLst/>
              <a:cxnLst/>
              <a:rect l="l" t="t" r="r" b="b"/>
              <a:pathLst>
                <a:path w="4124705" h="301409">
                  <a:moveTo>
                    <a:pt x="0" y="50235"/>
                  </a:moveTo>
                  <a:cubicBezTo>
                    <a:pt x="0" y="22491"/>
                    <a:pt x="22491" y="0"/>
                    <a:pt x="50235" y="0"/>
                  </a:cubicBezTo>
                  <a:lnTo>
                    <a:pt x="4074470" y="0"/>
                  </a:lnTo>
                  <a:cubicBezTo>
                    <a:pt x="4102214" y="0"/>
                    <a:pt x="4124705" y="22491"/>
                    <a:pt x="4124705" y="50235"/>
                  </a:cubicBezTo>
                  <a:lnTo>
                    <a:pt x="4124705" y="251174"/>
                  </a:lnTo>
                  <a:cubicBezTo>
                    <a:pt x="4124705" y="278918"/>
                    <a:pt x="4102214" y="301409"/>
                    <a:pt x="4074470" y="301409"/>
                  </a:cubicBezTo>
                  <a:lnTo>
                    <a:pt x="50235" y="301409"/>
                  </a:lnTo>
                  <a:cubicBezTo>
                    <a:pt x="22491" y="301409"/>
                    <a:pt x="0" y="278918"/>
                    <a:pt x="0" y="251174"/>
                  </a:cubicBezTo>
                  <a:lnTo>
                    <a:pt x="0" y="50235"/>
                  </a:lnTo>
                  <a:close/>
                </a:path>
              </a:pathLst>
            </a:custGeom>
            <a:gradFill rotWithShape="0">
              <a:gsLst>
                <a:gs pos="0">
                  <a:srgbClr val="CEF1F4"/>
                </a:gs>
                <a:gs pos="100000">
                  <a:srgbClr val="DEF5F8"/>
                </a:gs>
              </a:gsLst>
              <a:lin ang="5400000"/>
            </a:gradFill>
            <a:ln>
              <a:solidFill>
                <a:srgbClr val="B5DCDE"/>
              </a:solidFill>
              <a:round/>
            </a:ln>
            <a:scene3d>
              <a:camera prst="orthographicFront"/>
              <a:lightRig rig="threePt" dir="t"/>
            </a:scene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753840" tIns="45360" rIns="45360" bIns="45360" numCol="1" spcCol="1440" anchor="ctr">
              <a:no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90000"/>
                </a:lnSpc>
              </a:pPr>
              <a:r>
                <a:rPr lang="ru-RU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Назначение ответственных лиц (инспекторов) </a:t>
              </a:r>
              <a:r>
                <a:t/>
              </a:r>
              <a:br/>
              <a:r>
                <a:rPr lang="ru-RU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за каждое предприятие </a:t>
              </a:r>
              <a:endParaRPr lang="ru-RU" sz="2000" b="0" strike="noStrike" spc="-1">
                <a:latin typeface="Open Sans"/>
              </a:endParaRPr>
            </a:p>
          </p:txBody>
        </p:sp>
        <p:sp>
          <p:nvSpPr>
            <p:cNvPr id="113" name="Полилиния 11"/>
            <p:cNvSpPr/>
            <p:nvPr/>
          </p:nvSpPr>
          <p:spPr>
            <a:xfrm>
              <a:off x="611640" y="3895200"/>
              <a:ext cx="8208360" cy="770760"/>
            </a:xfrm>
            <a:custGeom>
              <a:avLst/>
              <a:gdLst/>
              <a:ahLst/>
              <a:cxnLst/>
              <a:rect l="l" t="t" r="r" b="b"/>
              <a:pathLst>
                <a:path w="3060868" h="380856">
                  <a:moveTo>
                    <a:pt x="0" y="63476"/>
                  </a:moveTo>
                  <a:cubicBezTo>
                    <a:pt x="0" y="28419"/>
                    <a:pt x="28419" y="0"/>
                    <a:pt x="63476" y="0"/>
                  </a:cubicBezTo>
                  <a:lnTo>
                    <a:pt x="2997392" y="0"/>
                  </a:lnTo>
                  <a:cubicBezTo>
                    <a:pt x="3032449" y="0"/>
                    <a:pt x="3060868" y="28419"/>
                    <a:pt x="3060868" y="63476"/>
                  </a:cubicBezTo>
                  <a:lnTo>
                    <a:pt x="3060868" y="317380"/>
                  </a:lnTo>
                  <a:cubicBezTo>
                    <a:pt x="3060868" y="352437"/>
                    <a:pt x="3032449" y="380856"/>
                    <a:pt x="2997392" y="380856"/>
                  </a:cubicBezTo>
                  <a:lnTo>
                    <a:pt x="63476" y="380856"/>
                  </a:lnTo>
                  <a:cubicBezTo>
                    <a:pt x="28419" y="380856"/>
                    <a:pt x="0" y="352437"/>
                    <a:pt x="0" y="317380"/>
                  </a:cubicBezTo>
                  <a:lnTo>
                    <a:pt x="0" y="63476"/>
                  </a:lnTo>
                  <a:close/>
                </a:path>
              </a:pathLst>
            </a:custGeom>
            <a:gradFill rotWithShape="0">
              <a:gsLst>
                <a:gs pos="0">
                  <a:srgbClr val="CEF1F4"/>
                </a:gs>
                <a:gs pos="100000">
                  <a:srgbClr val="DEF5F8"/>
                </a:gs>
              </a:gsLst>
              <a:lin ang="5400000"/>
            </a:gradFill>
            <a:ln>
              <a:solidFill>
                <a:srgbClr val="B5DCDE"/>
              </a:solidFill>
              <a:round/>
            </a:ln>
            <a:scene3d>
              <a:camera prst="orthographicFront"/>
              <a:lightRig rig="threePt" dir="t"/>
            </a:scene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757440" tIns="48960" rIns="48960" bIns="48960" numCol="1" spcCol="1440" anchor="ctr">
              <a:no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90000"/>
                </a:lnSpc>
              </a:pPr>
              <a:r>
                <a:rPr lang="ru-RU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Утверждение графика выполнения мероприятий  </a:t>
              </a:r>
              <a:endParaRPr lang="ru-RU" sz="2000" b="0" strike="noStrike" spc="-1">
                <a:latin typeface="Open Sans"/>
              </a:endParaRPr>
            </a:p>
          </p:txBody>
        </p:sp>
        <p:sp>
          <p:nvSpPr>
            <p:cNvPr id="114" name="Полилиния 13"/>
            <p:cNvSpPr/>
            <p:nvPr/>
          </p:nvSpPr>
          <p:spPr>
            <a:xfrm>
              <a:off x="603000" y="1723320"/>
              <a:ext cx="8217000" cy="998280"/>
            </a:xfrm>
            <a:custGeom>
              <a:avLst/>
              <a:gdLst/>
              <a:ahLst/>
              <a:cxnLst/>
              <a:rect l="l" t="t" r="r" b="b"/>
              <a:pathLst>
                <a:path w="3208441" h="641561">
                  <a:moveTo>
                    <a:pt x="0" y="106927"/>
                  </a:moveTo>
                  <a:cubicBezTo>
                    <a:pt x="0" y="47873"/>
                    <a:pt x="47873" y="0"/>
                    <a:pt x="106927" y="0"/>
                  </a:cubicBezTo>
                  <a:lnTo>
                    <a:pt x="3101514" y="0"/>
                  </a:lnTo>
                  <a:cubicBezTo>
                    <a:pt x="3160568" y="0"/>
                    <a:pt x="3208441" y="47873"/>
                    <a:pt x="3208441" y="106927"/>
                  </a:cubicBezTo>
                  <a:lnTo>
                    <a:pt x="3208441" y="534634"/>
                  </a:lnTo>
                  <a:cubicBezTo>
                    <a:pt x="3208441" y="593688"/>
                    <a:pt x="3160568" y="641561"/>
                    <a:pt x="3101514" y="641561"/>
                  </a:cubicBezTo>
                  <a:lnTo>
                    <a:pt x="106927" y="641561"/>
                  </a:lnTo>
                  <a:cubicBezTo>
                    <a:pt x="47873" y="641561"/>
                    <a:pt x="0" y="593688"/>
                    <a:pt x="0" y="534634"/>
                  </a:cubicBezTo>
                  <a:lnTo>
                    <a:pt x="0" y="106927"/>
                  </a:lnTo>
                  <a:close/>
                </a:path>
              </a:pathLst>
            </a:custGeom>
            <a:gradFill rotWithShape="0">
              <a:gsLst>
                <a:gs pos="0">
                  <a:srgbClr val="CEF1F4"/>
                </a:gs>
                <a:gs pos="100000">
                  <a:srgbClr val="DEF5F8"/>
                </a:gs>
              </a:gsLst>
              <a:lin ang="5400000"/>
            </a:gradFill>
            <a:ln>
              <a:solidFill>
                <a:srgbClr val="B5DCDE"/>
              </a:solidFill>
              <a:round/>
            </a:ln>
            <a:scene3d>
              <a:camera prst="orthographicFront"/>
              <a:lightRig rig="threePt" dir="t"/>
            </a:scene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770400" tIns="61920" rIns="61920" bIns="61920" numCol="1" spcCol="1440" anchor="ctr">
              <a:no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100000"/>
                </a:lnSpc>
              </a:pPr>
              <a:r>
                <a:rPr lang="ru-RU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Формирование перечня контролируемых лиц, </a:t>
              </a:r>
              <a:r>
                <a:t/>
              </a:r>
              <a:br/>
              <a:r>
                <a:rPr lang="ru-RU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в отношении которых проводятся профилактические мероприятия</a:t>
              </a:r>
              <a:endParaRPr lang="ru-RU" sz="2000" b="0" strike="noStrike" spc="-1">
                <a:latin typeface="Open Sans"/>
              </a:endParaRPr>
            </a:p>
          </p:txBody>
        </p:sp>
      </p:grpSp>
      <p:sp>
        <p:nvSpPr>
          <p:cNvPr id="115" name="Прямоугольник 17"/>
          <p:cNvSpPr/>
          <p:nvPr/>
        </p:nvSpPr>
        <p:spPr>
          <a:xfrm>
            <a:off x="795240" y="1838520"/>
            <a:ext cx="403560" cy="687600"/>
          </a:xfrm>
          <a:prstGeom prst="rect">
            <a:avLst/>
          </a:prstGeom>
          <a:blipFill rotWithShape="0">
            <a:blip r:embed="rId4"/>
            <a:srcRect/>
            <a:stretch/>
          </a:blip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16" name="Прямоугольник 16"/>
          <p:cNvSpPr/>
          <p:nvPr/>
        </p:nvSpPr>
        <p:spPr>
          <a:xfrm>
            <a:off x="799920" y="2980080"/>
            <a:ext cx="403560" cy="687600"/>
          </a:xfrm>
          <a:prstGeom prst="rect">
            <a:avLst/>
          </a:prstGeom>
          <a:blipFill rotWithShape="0">
            <a:blip r:embed="rId4"/>
            <a:srcRect/>
            <a:stretch/>
          </a:blip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17" name="Прямоугольник 18"/>
          <p:cNvSpPr/>
          <p:nvPr/>
        </p:nvSpPr>
        <p:spPr>
          <a:xfrm>
            <a:off x="799920" y="3978360"/>
            <a:ext cx="403560" cy="687600"/>
          </a:xfrm>
          <a:prstGeom prst="rect">
            <a:avLst/>
          </a:prstGeom>
          <a:blipFill rotWithShape="0">
            <a:blip r:embed="rId4"/>
            <a:srcRect/>
            <a:stretch/>
          </a:blip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18" name="Полилиния 19"/>
          <p:cNvSpPr/>
          <p:nvPr/>
        </p:nvSpPr>
        <p:spPr>
          <a:xfrm>
            <a:off x="611640" y="4942080"/>
            <a:ext cx="8208360" cy="868680"/>
          </a:xfrm>
          <a:custGeom>
            <a:avLst/>
            <a:gdLst/>
            <a:ahLst/>
            <a:cxnLst/>
            <a:rect l="l" t="t" r="r" b="b"/>
            <a:pathLst>
              <a:path w="6207481" h="462070">
                <a:moveTo>
                  <a:pt x="0" y="77012"/>
                </a:moveTo>
                <a:cubicBezTo>
                  <a:pt x="0" y="34479"/>
                  <a:pt x="34479" y="0"/>
                  <a:pt x="77012" y="0"/>
                </a:cubicBezTo>
                <a:lnTo>
                  <a:pt x="6130469" y="0"/>
                </a:lnTo>
                <a:cubicBezTo>
                  <a:pt x="6173002" y="0"/>
                  <a:pt x="6207481" y="34479"/>
                  <a:pt x="6207481" y="77012"/>
                </a:cubicBezTo>
                <a:lnTo>
                  <a:pt x="6207481" y="385058"/>
                </a:lnTo>
                <a:cubicBezTo>
                  <a:pt x="6207481" y="427591"/>
                  <a:pt x="6173002" y="462070"/>
                  <a:pt x="6130469" y="462070"/>
                </a:cubicBezTo>
                <a:lnTo>
                  <a:pt x="77012" y="462070"/>
                </a:lnTo>
                <a:cubicBezTo>
                  <a:pt x="34479" y="462070"/>
                  <a:pt x="0" y="427591"/>
                  <a:pt x="0" y="385058"/>
                </a:cubicBezTo>
                <a:lnTo>
                  <a:pt x="0" y="77012"/>
                </a:lnTo>
                <a:close/>
              </a:path>
            </a:pathLst>
          </a:custGeom>
          <a:gradFill rotWithShape="0">
            <a:gsLst>
              <a:gs pos="0">
                <a:srgbClr val="CEF1F4"/>
              </a:gs>
              <a:gs pos="100000">
                <a:srgbClr val="DEF5F8"/>
              </a:gs>
            </a:gsLst>
            <a:lin ang="5400000"/>
          </a:gradFill>
          <a:ln>
            <a:solidFill>
              <a:srgbClr val="B5DCDE"/>
            </a:solidFill>
            <a:round/>
          </a:ln>
          <a:scene3d>
            <a:camera prst="orthographicFront"/>
            <a:lightRig rig="threePt" dir="t"/>
          </a:scene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761400" tIns="52920" rIns="52920" bIns="52920" numCol="1" spcCol="1440" anchor="ctr">
            <a:no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9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Проведение анализа информации о поднадзорных объектах по разработанным критериям</a:t>
            </a:r>
            <a:endParaRPr lang="ru-RU" sz="2000" b="0" strike="noStrike" spc="-1">
              <a:latin typeface="Open Sans"/>
            </a:endParaRPr>
          </a:p>
        </p:txBody>
      </p:sp>
      <p:sp>
        <p:nvSpPr>
          <p:cNvPr id="119" name="Прямоугольник 20"/>
          <p:cNvSpPr/>
          <p:nvPr/>
        </p:nvSpPr>
        <p:spPr>
          <a:xfrm>
            <a:off x="799920" y="5032440"/>
            <a:ext cx="403560" cy="687600"/>
          </a:xfrm>
          <a:prstGeom prst="rect">
            <a:avLst/>
          </a:prstGeom>
          <a:blipFill rotWithShape="0">
            <a:blip r:embed="rId4"/>
            <a:srcRect/>
            <a:stretch/>
          </a:blip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/>
        </p:style>
      </p:sp>
    </p:spTree>
  </p:cSld>
  <p:clrMapOvr>
    <a:masterClrMapping/>
  </p:clrMapOvr>
  <p:transition spd="med">
    <p:cover dir="l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sldNum"/>
          </p:nvPr>
        </p:nvSpPr>
        <p:spPr>
          <a:xfrm>
            <a:off x="6948360" y="6309360"/>
            <a:ext cx="2023920" cy="40176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5</a:t>
            </a:r>
            <a:endParaRPr lang="ru-RU" sz="1600" b="0" strike="noStrike" spc="-1">
              <a:latin typeface="Tempora LGC Uni"/>
            </a:endParaRPr>
          </a:p>
          <a:p>
            <a:pPr algn="r">
              <a:lnSpc>
                <a:spcPct val="100000"/>
              </a:lnSpc>
            </a:pPr>
            <a:endParaRPr lang="ru-RU" sz="1600" b="0" strike="noStrike" spc="-1">
              <a:latin typeface="Tempora LGC Uni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title"/>
          </p:nvPr>
        </p:nvSpPr>
        <p:spPr>
          <a:xfrm>
            <a:off x="846720" y="138600"/>
            <a:ext cx="776952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22" name="Line 2"/>
          <p:cNvSpPr/>
          <p:nvPr/>
        </p:nvSpPr>
        <p:spPr>
          <a:xfrm>
            <a:off x="0" y="764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23" name="Рисунок 23"/>
          <p:cNvPicPr/>
          <p:nvPr/>
        </p:nvPicPr>
        <p:blipFill>
          <a:blip r:embed="rId3"/>
          <a:stretch/>
        </p:blipFill>
        <p:spPr>
          <a:xfrm>
            <a:off x="202320" y="161640"/>
            <a:ext cx="462240" cy="487800"/>
          </a:xfrm>
          <a:prstGeom prst="rect">
            <a:avLst/>
          </a:prstGeom>
          <a:ln w="0">
            <a:noFill/>
          </a:ln>
        </p:spPr>
      </p:pic>
      <p:sp>
        <p:nvSpPr>
          <p:cNvPr id="124" name="Скругленный прямоугольник 1"/>
          <p:cNvSpPr/>
          <p:nvPr/>
        </p:nvSpPr>
        <p:spPr>
          <a:xfrm>
            <a:off x="323640" y="1075320"/>
            <a:ext cx="8494200" cy="71784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1A1A4D"/>
                </a:solidFill>
                <a:latin typeface="Arial"/>
                <a:ea typeface="DejaVu Sans"/>
              </a:rPr>
              <a:t>В области промышленной безопасности: </a:t>
            </a:r>
            <a:endParaRPr lang="ru-RU" sz="1800" b="0" strike="noStrike" spc="-1">
              <a:latin typeface="Open Sans"/>
            </a:endParaRPr>
          </a:p>
        </p:txBody>
      </p:sp>
      <p:sp>
        <p:nvSpPr>
          <p:cNvPr id="125" name="TextBox 2"/>
          <p:cNvSpPr/>
          <p:nvPr/>
        </p:nvSpPr>
        <p:spPr>
          <a:xfrm>
            <a:off x="846720" y="1845000"/>
            <a:ext cx="7970760" cy="373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00000"/>
              </a:lnSpc>
              <a:buClr>
                <a:srgbClr val="1A1A4D"/>
              </a:buClr>
              <a:buFont typeface="Wingdings" charset="2"/>
              <a:buChar char=""/>
            </a:pPr>
            <a:r>
              <a:rPr lang="ru-RU" sz="1800" b="0" strike="noStrike" spc="-1">
                <a:solidFill>
                  <a:srgbClr val="1A1A4D"/>
                </a:solidFill>
                <a:latin typeface="Arial"/>
                <a:ea typeface="DejaVu Sans"/>
              </a:rPr>
              <a:t>наличие лицензии, аттестации по промышленной безопасности;</a:t>
            </a:r>
            <a:endParaRPr lang="ru-RU" sz="1800" b="0" strike="noStrike" spc="-1">
              <a:latin typeface="Open Sans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marL="285840" indent="-285840">
              <a:lnSpc>
                <a:spcPct val="100000"/>
              </a:lnSpc>
              <a:buClr>
                <a:srgbClr val="1A1A4D"/>
              </a:buClr>
              <a:buFont typeface="Wingdings" charset="2"/>
              <a:buChar char=""/>
            </a:pPr>
            <a:r>
              <a:rPr lang="ru-RU" sz="1800" b="0" strike="noStrike" spc="-1">
                <a:solidFill>
                  <a:srgbClr val="1A1A4D"/>
                </a:solidFill>
                <a:latin typeface="Arial"/>
                <a:ea typeface="DejaVu Sans"/>
              </a:rPr>
              <a:t>анализ отчета о производственном контроле за 2024 г.;</a:t>
            </a:r>
            <a:endParaRPr lang="ru-RU" sz="1800" b="0" strike="noStrike" spc="-1">
              <a:latin typeface="Open Sans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marL="285840" indent="-285840">
              <a:lnSpc>
                <a:spcPct val="100000"/>
              </a:lnSpc>
              <a:buClr>
                <a:srgbClr val="1A1A4D"/>
              </a:buClr>
              <a:buFont typeface="Wingdings" charset="2"/>
              <a:buChar char=""/>
            </a:pPr>
            <a:r>
              <a:rPr lang="ru-RU" sz="1800" b="0" strike="noStrike" spc="-1">
                <a:solidFill>
                  <a:srgbClr val="1A1A4D"/>
                </a:solidFill>
                <a:latin typeface="Arial"/>
                <a:ea typeface="DejaVu Sans"/>
              </a:rPr>
              <a:t>анализ заключений экспертизы промышленной безопасности в части: </a:t>
            </a:r>
            <a:endParaRPr lang="ru-RU" sz="1800" b="0" strike="noStrike" spc="-1">
              <a:latin typeface="Open Sans"/>
            </a:endParaRPr>
          </a:p>
          <a:p>
            <a:pPr marL="720000" indent="-285840">
              <a:lnSpc>
                <a:spcPct val="100000"/>
              </a:lnSpc>
              <a:spcBef>
                <a:spcPts val="601"/>
              </a:spcBef>
              <a:buClr>
                <a:srgbClr val="1A1A4D"/>
              </a:buClr>
              <a:buFont typeface="Wingdings" charset="2"/>
              <a:buChar char=""/>
            </a:pPr>
            <a:r>
              <a:rPr lang="ru-RU" sz="1800" b="0" strike="noStrike" spc="-1">
                <a:solidFill>
                  <a:srgbClr val="1A1A4D"/>
                </a:solidFill>
                <a:latin typeface="Arial"/>
                <a:ea typeface="DejaVu Sans"/>
              </a:rPr>
              <a:t>контроля срока службы зданий и технических устройств,</a:t>
            </a:r>
            <a:endParaRPr lang="ru-RU" sz="1800" b="0" strike="noStrike" spc="-1">
              <a:latin typeface="Open Sans"/>
            </a:endParaRPr>
          </a:p>
          <a:p>
            <a:pPr marL="720000" indent="-285840">
              <a:lnSpc>
                <a:spcPct val="100000"/>
              </a:lnSpc>
              <a:buClr>
                <a:srgbClr val="1A1A4D"/>
              </a:buClr>
              <a:buFont typeface="Wingdings" charset="2"/>
              <a:buChar char=""/>
            </a:pPr>
            <a:r>
              <a:rPr lang="ru-RU" sz="1800" b="0" strike="noStrike" spc="-1">
                <a:solidFill>
                  <a:srgbClr val="1A1A4D"/>
                </a:solidFill>
                <a:latin typeface="Arial"/>
                <a:ea typeface="DejaVu Sans"/>
              </a:rPr>
              <a:t>выявления отрицательных и ограниченных заключений;</a:t>
            </a:r>
            <a:endParaRPr lang="ru-RU" sz="1800" b="0" strike="noStrike" spc="-1">
              <a:latin typeface="Open Sans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marL="285840" indent="-285840">
              <a:lnSpc>
                <a:spcPct val="100000"/>
              </a:lnSpc>
              <a:buClr>
                <a:srgbClr val="1A1A4D"/>
              </a:buClr>
              <a:buFont typeface="Wingdings" charset="2"/>
              <a:buChar char=""/>
            </a:pPr>
            <a:r>
              <a:rPr lang="ru-RU" sz="1800" b="0" strike="noStrike" spc="-1">
                <a:solidFill>
                  <a:srgbClr val="1A1A4D"/>
                </a:solidFill>
                <a:latin typeface="Arial"/>
                <a:ea typeface="DejaVu Sans"/>
              </a:rPr>
              <a:t>наличие информации об инцидентах, авариях, несчастных случаях;</a:t>
            </a:r>
            <a:endParaRPr lang="ru-RU" sz="1800" b="0" strike="noStrike" spc="-1">
              <a:latin typeface="Open Sans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marL="285840" indent="-285840">
              <a:lnSpc>
                <a:spcPct val="100000"/>
              </a:lnSpc>
              <a:buClr>
                <a:srgbClr val="1A1A4D"/>
              </a:buClr>
              <a:buFont typeface="Wingdings" charset="2"/>
              <a:buChar char=""/>
            </a:pPr>
            <a:r>
              <a:rPr lang="ru-RU" sz="1800" b="0" strike="noStrike" spc="-1">
                <a:solidFill>
                  <a:srgbClr val="1A1A4D"/>
                </a:solidFill>
                <a:latin typeface="Arial"/>
                <a:ea typeface="DejaVu Sans"/>
              </a:rPr>
              <a:t>проверка индикаторов риска нарушения обязательных требований согласно приказу Ростехнадзора от 23 ноября 2021 г. № 397.</a:t>
            </a:r>
            <a:endParaRPr lang="ru-RU" sz="1800" b="0" strike="noStrike" spc="-1">
              <a:latin typeface="Open Sans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</p:txBody>
      </p:sp>
      <p:sp>
        <p:nvSpPr>
          <p:cNvPr id="126" name="Скругленный прямоугольник 1"/>
          <p:cNvSpPr/>
          <p:nvPr/>
        </p:nvSpPr>
        <p:spPr>
          <a:xfrm>
            <a:off x="484560" y="5663880"/>
            <a:ext cx="8494200" cy="64260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Arial"/>
                <a:ea typeface="DejaVu Sans"/>
              </a:rPr>
              <a:t>Перечень указанных критериев не является исчерпывающим </a:t>
            </a:r>
            <a:endParaRPr lang="ru-RU" sz="1800" b="0" strike="noStrike" spc="-1">
              <a:latin typeface="Open Sans"/>
            </a:endParaRPr>
          </a:p>
        </p:txBody>
      </p:sp>
    </p:spTree>
  </p:cSld>
  <p:clrMapOvr>
    <a:masterClrMapping/>
  </p:clrMapOvr>
  <p:transition spd="med">
    <p:cover dir="l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sldNum"/>
          </p:nvPr>
        </p:nvSpPr>
        <p:spPr>
          <a:xfrm>
            <a:off x="6948360" y="6309360"/>
            <a:ext cx="2023920" cy="40176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6</a:t>
            </a:r>
            <a:endParaRPr lang="ru-RU" sz="1600" b="0" strike="noStrike" spc="-1">
              <a:latin typeface="Tempora LGC Uni"/>
            </a:endParaRPr>
          </a:p>
          <a:p>
            <a:pPr algn="r">
              <a:lnSpc>
                <a:spcPct val="100000"/>
              </a:lnSpc>
            </a:pPr>
            <a:endParaRPr lang="ru-RU" sz="1600" b="0" strike="noStrike" spc="-1">
              <a:latin typeface="Tempora LGC Un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title"/>
          </p:nvPr>
        </p:nvSpPr>
        <p:spPr>
          <a:xfrm>
            <a:off x="846720" y="138600"/>
            <a:ext cx="776952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29" name="Line 2"/>
          <p:cNvSpPr/>
          <p:nvPr/>
        </p:nvSpPr>
        <p:spPr>
          <a:xfrm>
            <a:off x="0" y="764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0" name="Рисунок 23"/>
          <p:cNvPicPr/>
          <p:nvPr/>
        </p:nvPicPr>
        <p:blipFill>
          <a:blip r:embed="rId3"/>
          <a:stretch/>
        </p:blipFill>
        <p:spPr>
          <a:xfrm>
            <a:off x="202320" y="161640"/>
            <a:ext cx="462240" cy="487800"/>
          </a:xfrm>
          <a:prstGeom prst="rect">
            <a:avLst/>
          </a:prstGeom>
          <a:ln w="0">
            <a:noFill/>
          </a:ln>
        </p:spPr>
      </p:pic>
      <p:sp>
        <p:nvSpPr>
          <p:cNvPr id="131" name="Скругленный прямоугольник 1"/>
          <p:cNvSpPr/>
          <p:nvPr/>
        </p:nvSpPr>
        <p:spPr>
          <a:xfrm>
            <a:off x="324360" y="858240"/>
            <a:ext cx="8494200" cy="4561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1A1A4D"/>
                </a:solidFill>
                <a:latin typeface="Arial"/>
                <a:ea typeface="DejaVu Sans"/>
              </a:rPr>
              <a:t>В области государственного энергетического надзора: </a:t>
            </a:r>
            <a:endParaRPr lang="ru-RU" sz="1800" b="0" strike="noStrike" spc="-1">
              <a:latin typeface="Open Sans"/>
            </a:endParaRPr>
          </a:p>
        </p:txBody>
      </p:sp>
      <p:sp>
        <p:nvSpPr>
          <p:cNvPr id="132" name="TextBox 2"/>
          <p:cNvSpPr/>
          <p:nvPr/>
        </p:nvSpPr>
        <p:spPr>
          <a:xfrm>
            <a:off x="846720" y="1262880"/>
            <a:ext cx="7859880" cy="493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00000"/>
              </a:lnSpc>
              <a:spcBef>
                <a:spcPts val="601"/>
              </a:spcBef>
              <a:buClr>
                <a:srgbClr val="1A1A4D"/>
              </a:buClr>
              <a:buFont typeface="Wingdings" charset="2"/>
              <a:buChar char="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неоднократное объявление предостережений о недопустимости нарушения обязательных требований;</a:t>
            </a:r>
            <a:endParaRPr lang="ru-RU" sz="1800" b="0" strike="noStrike" spc="-1">
              <a:latin typeface="Open Sans"/>
            </a:endParaRPr>
          </a:p>
          <a:p>
            <a:pPr marL="285840" indent="-285840">
              <a:lnSpc>
                <a:spcPct val="100000"/>
              </a:lnSpc>
              <a:spcBef>
                <a:spcPts val="601"/>
              </a:spcBef>
              <a:buClr>
                <a:srgbClr val="1A1A4D"/>
              </a:buClr>
              <a:buFont typeface="Wingdings" charset="2"/>
              <a:buChar char="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привлечение к административной ответственности по ч. 1 ст. 19.5 Кодекса Российской Федерации об административных правонарушениях;</a:t>
            </a:r>
            <a:endParaRPr lang="ru-RU" sz="1800" b="0" strike="noStrike" spc="-1">
              <a:latin typeface="Open Sans"/>
            </a:endParaRPr>
          </a:p>
          <a:p>
            <a:pPr marL="285840" indent="-285840">
              <a:lnSpc>
                <a:spcPct val="100000"/>
              </a:lnSpc>
              <a:spcBef>
                <a:spcPts val="601"/>
              </a:spcBef>
              <a:buClr>
                <a:srgbClr val="1A1A4D"/>
              </a:buClr>
              <a:buFont typeface="Wingdings" charset="2"/>
              <a:buChar char="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наличие аварий (технологических нарушений) в сетях 110кВ и выше, а также несчастных случаев;</a:t>
            </a:r>
            <a:endParaRPr lang="ru-RU" sz="1800" b="0" strike="noStrike" spc="-1">
              <a:latin typeface="Open Sans"/>
            </a:endParaRPr>
          </a:p>
          <a:p>
            <a:pPr marL="285840" indent="-285840">
              <a:lnSpc>
                <a:spcPct val="100000"/>
              </a:lnSpc>
              <a:spcBef>
                <a:spcPts val="601"/>
              </a:spcBef>
              <a:buClr>
                <a:srgbClr val="1A1A4D"/>
              </a:buClr>
              <a:buFont typeface="Wingdings" charset="2"/>
              <a:buChar char="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анализ информации, поступившей об отключениях энергообъектов;</a:t>
            </a:r>
            <a:endParaRPr lang="ru-RU" sz="1800" b="0" strike="noStrike" spc="-1">
              <a:latin typeface="Open Sans"/>
            </a:endParaRPr>
          </a:p>
          <a:p>
            <a:pPr marL="285840" indent="-285840">
              <a:lnSpc>
                <a:spcPct val="100000"/>
              </a:lnSpc>
              <a:spcBef>
                <a:spcPts val="601"/>
              </a:spcBef>
              <a:buClr>
                <a:srgbClr val="1A1A4D"/>
              </a:buClr>
              <a:buFont typeface="Wingdings" charset="2"/>
              <a:buChar char="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наличие замечаний, послуживших причиной неполучения паспорта или акта готовности к отопительному периоду (для теплоснабжающих организаций) на протяжении нескольких лет;</a:t>
            </a:r>
            <a:endParaRPr lang="ru-RU" sz="1800" b="0" strike="noStrike" spc="-1">
              <a:latin typeface="Open Sans"/>
            </a:endParaRPr>
          </a:p>
          <a:p>
            <a:pPr marL="285840" indent="-285840">
              <a:lnSpc>
                <a:spcPct val="100000"/>
              </a:lnSpc>
              <a:spcBef>
                <a:spcPts val="601"/>
              </a:spcBef>
              <a:buClr>
                <a:srgbClr val="1A1A4D"/>
              </a:buClr>
              <a:buFont typeface="Wingdings" charset="2"/>
              <a:buChar char="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анализ результатов прохождения проверки знаний;</a:t>
            </a:r>
            <a:endParaRPr lang="ru-RU" sz="1800" b="0" strike="noStrike" spc="-1">
              <a:latin typeface="Open Sans"/>
            </a:endParaRPr>
          </a:p>
          <a:p>
            <a:pPr marL="285840" indent="-285840">
              <a:lnSpc>
                <a:spcPct val="100000"/>
              </a:lnSpc>
              <a:spcBef>
                <a:spcPts val="601"/>
              </a:spcBef>
              <a:buClr>
                <a:srgbClr val="1A1A4D"/>
              </a:buClr>
              <a:buFont typeface="Wingdings" charset="2"/>
              <a:buChar char="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проверка индикаторов риска нарушения обязательных требований согласно приказу Минэнерго России от 30 декабря 2021 г. № 1540.</a:t>
            </a:r>
            <a:endParaRPr lang="ru-RU" sz="1800" b="0" strike="noStrike" spc="-1">
              <a:latin typeface="Open Sans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</p:txBody>
      </p:sp>
      <p:sp>
        <p:nvSpPr>
          <p:cNvPr id="133" name="Скругленный прямоугольник 1"/>
          <p:cNvSpPr/>
          <p:nvPr/>
        </p:nvSpPr>
        <p:spPr>
          <a:xfrm>
            <a:off x="484560" y="5873400"/>
            <a:ext cx="8494200" cy="64260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Arial"/>
                <a:ea typeface="DejaVu Sans"/>
              </a:rPr>
              <a:t>Перечень указанных критериев не является исчерпывающим </a:t>
            </a:r>
            <a:endParaRPr lang="ru-RU" sz="1800" b="0" strike="noStrike" spc="-1">
              <a:latin typeface="Open Sans"/>
            </a:endParaRPr>
          </a:p>
        </p:txBody>
      </p:sp>
    </p:spTree>
  </p:cSld>
  <p:clrMapOvr>
    <a:masterClrMapping/>
  </p:clrMapOvr>
  <p:transition spd="med">
    <p:cover dir="l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sldNum"/>
          </p:nvPr>
        </p:nvSpPr>
        <p:spPr>
          <a:xfrm>
            <a:off x="7010280" y="6381720"/>
            <a:ext cx="1951200" cy="47340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7</a:t>
            </a:r>
            <a:endParaRPr lang="ru-RU" sz="1600" b="0" strike="noStrike" spc="-1">
              <a:latin typeface="Tempora LGC Uni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title"/>
          </p:nvPr>
        </p:nvSpPr>
        <p:spPr>
          <a:xfrm>
            <a:off x="827640" y="214560"/>
            <a:ext cx="7769520" cy="546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36" name="Line 2"/>
          <p:cNvSpPr/>
          <p:nvPr/>
        </p:nvSpPr>
        <p:spPr>
          <a:xfrm>
            <a:off x="0" y="836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7" name="Рисунок 23"/>
          <p:cNvPicPr/>
          <p:nvPr/>
        </p:nvPicPr>
        <p:blipFill>
          <a:blip r:embed="rId3"/>
          <a:stretch/>
        </p:blipFill>
        <p:spPr>
          <a:xfrm>
            <a:off x="336240" y="238320"/>
            <a:ext cx="462240" cy="487800"/>
          </a:xfrm>
          <a:prstGeom prst="rect">
            <a:avLst/>
          </a:prstGeom>
          <a:ln w="0">
            <a:noFill/>
          </a:ln>
        </p:spPr>
      </p:pic>
      <p:sp>
        <p:nvSpPr>
          <p:cNvPr id="138" name="Скругленный прямоугольник 1"/>
          <p:cNvSpPr/>
          <p:nvPr/>
        </p:nvSpPr>
        <p:spPr>
          <a:xfrm>
            <a:off x="611640" y="969840"/>
            <a:ext cx="8253360" cy="68184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2060"/>
                </a:solidFill>
                <a:latin typeface="Arial"/>
                <a:ea typeface="DejaVu Sans"/>
              </a:rPr>
              <a:t>ПРОФИЛАКТИЧЕСКИЕ МЕРОПРИЯТИЯ </a:t>
            </a:r>
            <a:endParaRPr lang="ru-RU" sz="20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1A1A4D"/>
                </a:solidFill>
                <a:latin typeface="Arial"/>
                <a:ea typeface="DejaVu Sans"/>
              </a:rPr>
              <a:t>в отношении поднадзорных организаций </a:t>
            </a:r>
            <a:endParaRPr lang="ru-RU" sz="20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>
              <a:latin typeface="Open Sans"/>
            </a:endParaRPr>
          </a:p>
        </p:txBody>
      </p:sp>
      <p:grpSp>
        <p:nvGrpSpPr>
          <p:cNvPr id="139" name="Группа 7"/>
          <p:cNvGrpSpPr/>
          <p:nvPr/>
        </p:nvGrpSpPr>
        <p:grpSpPr>
          <a:xfrm>
            <a:off x="336240" y="1556640"/>
            <a:ext cx="8603640" cy="5032800"/>
            <a:chOff x="336240" y="1556640"/>
            <a:chExt cx="8603640" cy="5032800"/>
          </a:xfrm>
        </p:grpSpPr>
        <p:sp>
          <p:nvSpPr>
            <p:cNvPr id="140" name="Прямоугольник 8"/>
            <p:cNvSpPr/>
            <p:nvPr/>
          </p:nvSpPr>
          <p:spPr>
            <a:xfrm>
              <a:off x="484560" y="1556640"/>
              <a:ext cx="8455320" cy="5032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1" name="Полилиния 9"/>
            <p:cNvSpPr/>
            <p:nvPr/>
          </p:nvSpPr>
          <p:spPr>
            <a:xfrm>
              <a:off x="339120" y="4462920"/>
              <a:ext cx="8524800" cy="360720"/>
            </a:xfrm>
            <a:custGeom>
              <a:avLst/>
              <a:gdLst/>
              <a:ahLst/>
              <a:cxnLst/>
              <a:rect l="l" t="t" r="r" b="b"/>
              <a:pathLst>
                <a:path w="4124705" h="301409">
                  <a:moveTo>
                    <a:pt x="0" y="50235"/>
                  </a:moveTo>
                  <a:cubicBezTo>
                    <a:pt x="0" y="22491"/>
                    <a:pt x="22491" y="0"/>
                    <a:pt x="50235" y="0"/>
                  </a:cubicBezTo>
                  <a:lnTo>
                    <a:pt x="4074470" y="0"/>
                  </a:lnTo>
                  <a:cubicBezTo>
                    <a:pt x="4102214" y="0"/>
                    <a:pt x="4124705" y="22491"/>
                    <a:pt x="4124705" y="50235"/>
                  </a:cubicBezTo>
                  <a:lnTo>
                    <a:pt x="4124705" y="251174"/>
                  </a:lnTo>
                  <a:cubicBezTo>
                    <a:pt x="4124705" y="278918"/>
                    <a:pt x="4102214" y="301409"/>
                    <a:pt x="4074470" y="301409"/>
                  </a:cubicBezTo>
                  <a:lnTo>
                    <a:pt x="50235" y="301409"/>
                  </a:lnTo>
                  <a:cubicBezTo>
                    <a:pt x="22491" y="301409"/>
                    <a:pt x="0" y="278918"/>
                    <a:pt x="0" y="251174"/>
                  </a:cubicBezTo>
                  <a:lnTo>
                    <a:pt x="0" y="50235"/>
                  </a:lnTo>
                  <a:close/>
                </a:path>
              </a:pathLst>
            </a:custGeom>
            <a:gradFill rotWithShape="0">
              <a:gsLst>
                <a:gs pos="0">
                  <a:srgbClr val="CEF1F4"/>
                </a:gs>
                <a:gs pos="100000">
                  <a:srgbClr val="DEF5F8"/>
                </a:gs>
              </a:gsLst>
              <a:lin ang="5400000"/>
            </a:gradFill>
            <a:ln>
              <a:solidFill>
                <a:srgbClr val="B5DCDE"/>
              </a:solidFill>
              <a:round/>
            </a:ln>
            <a:scene3d>
              <a:camera prst="orthographicFront"/>
              <a:lightRig rig="threePt" dir="t"/>
            </a:scene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753840" tIns="45360" rIns="45360" bIns="45360" numCol="1" spcCol="1440" anchor="ctr">
              <a:no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90000"/>
                </a:lnSpc>
              </a:pPr>
              <a:r>
                <a:rPr lang="ru-RU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Предостережения по результатам проведенного анализа</a:t>
              </a:r>
              <a:endParaRPr lang="ru-RU" sz="2000" b="0" strike="noStrike" spc="-1">
                <a:latin typeface="Open Sans"/>
              </a:endParaRPr>
            </a:p>
          </p:txBody>
        </p:sp>
        <p:sp>
          <p:nvSpPr>
            <p:cNvPr id="142" name="Полилиния 10"/>
            <p:cNvSpPr/>
            <p:nvPr/>
          </p:nvSpPr>
          <p:spPr>
            <a:xfrm>
              <a:off x="349560" y="2512440"/>
              <a:ext cx="8524080" cy="770400"/>
            </a:xfrm>
            <a:custGeom>
              <a:avLst/>
              <a:gdLst/>
              <a:ahLst/>
              <a:cxnLst/>
              <a:rect l="l" t="t" r="r" b="b"/>
              <a:pathLst>
                <a:path w="6207481" h="462070">
                  <a:moveTo>
                    <a:pt x="0" y="77012"/>
                  </a:moveTo>
                  <a:cubicBezTo>
                    <a:pt x="0" y="34479"/>
                    <a:pt x="34479" y="0"/>
                    <a:pt x="77012" y="0"/>
                  </a:cubicBezTo>
                  <a:lnTo>
                    <a:pt x="6130469" y="0"/>
                  </a:lnTo>
                  <a:cubicBezTo>
                    <a:pt x="6173002" y="0"/>
                    <a:pt x="6207481" y="34479"/>
                    <a:pt x="6207481" y="77012"/>
                  </a:cubicBezTo>
                  <a:lnTo>
                    <a:pt x="6207481" y="385058"/>
                  </a:lnTo>
                  <a:cubicBezTo>
                    <a:pt x="6207481" y="427591"/>
                    <a:pt x="6173002" y="462070"/>
                    <a:pt x="6130469" y="462070"/>
                  </a:cubicBezTo>
                  <a:lnTo>
                    <a:pt x="77012" y="462070"/>
                  </a:lnTo>
                  <a:cubicBezTo>
                    <a:pt x="34479" y="462070"/>
                    <a:pt x="0" y="427591"/>
                    <a:pt x="0" y="385058"/>
                  </a:cubicBezTo>
                  <a:lnTo>
                    <a:pt x="0" y="77012"/>
                  </a:lnTo>
                  <a:close/>
                </a:path>
              </a:pathLst>
            </a:custGeom>
            <a:gradFill rotWithShape="0">
              <a:gsLst>
                <a:gs pos="0">
                  <a:srgbClr val="CEF1F4"/>
                </a:gs>
                <a:gs pos="100000">
                  <a:srgbClr val="DEF5F8"/>
                </a:gs>
              </a:gsLst>
              <a:lin ang="5400000"/>
            </a:gradFill>
            <a:ln>
              <a:solidFill>
                <a:srgbClr val="B5DCDE"/>
              </a:solidFill>
              <a:round/>
            </a:ln>
            <a:scene3d>
              <a:camera prst="orthographicFront"/>
              <a:lightRig rig="threePt" dir="t"/>
            </a:scene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761400" tIns="52920" rIns="52920" bIns="52920" numCol="1" spcCol="1440" anchor="ctr">
              <a:no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100000"/>
                </a:lnSpc>
              </a:pPr>
              <a:r>
                <a:rPr lang="ru-RU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Направление информационных писем с анализом причин аварий и несчастных случаев</a:t>
              </a:r>
              <a:endParaRPr lang="ru-RU" sz="2000" b="0" strike="noStrike" spc="-1">
                <a:latin typeface="Open Sans"/>
              </a:endParaRPr>
            </a:p>
          </p:txBody>
        </p:sp>
        <p:sp>
          <p:nvSpPr>
            <p:cNvPr id="143" name="Полилиния 11"/>
            <p:cNvSpPr/>
            <p:nvPr/>
          </p:nvSpPr>
          <p:spPr>
            <a:xfrm>
              <a:off x="336240" y="3360600"/>
              <a:ext cx="8524080" cy="999360"/>
            </a:xfrm>
            <a:custGeom>
              <a:avLst/>
              <a:gdLst/>
              <a:ahLst/>
              <a:cxnLst/>
              <a:rect l="l" t="t" r="r" b="b"/>
              <a:pathLst>
                <a:path w="3060868" h="380856">
                  <a:moveTo>
                    <a:pt x="0" y="63476"/>
                  </a:moveTo>
                  <a:cubicBezTo>
                    <a:pt x="0" y="28419"/>
                    <a:pt x="28419" y="0"/>
                    <a:pt x="63476" y="0"/>
                  </a:cubicBezTo>
                  <a:lnTo>
                    <a:pt x="2997392" y="0"/>
                  </a:lnTo>
                  <a:cubicBezTo>
                    <a:pt x="3032449" y="0"/>
                    <a:pt x="3060868" y="28419"/>
                    <a:pt x="3060868" y="63476"/>
                  </a:cubicBezTo>
                  <a:lnTo>
                    <a:pt x="3060868" y="317380"/>
                  </a:lnTo>
                  <a:cubicBezTo>
                    <a:pt x="3060868" y="352437"/>
                    <a:pt x="3032449" y="380856"/>
                    <a:pt x="2997392" y="380856"/>
                  </a:cubicBezTo>
                  <a:lnTo>
                    <a:pt x="63476" y="380856"/>
                  </a:lnTo>
                  <a:cubicBezTo>
                    <a:pt x="28419" y="380856"/>
                    <a:pt x="0" y="352437"/>
                    <a:pt x="0" y="317380"/>
                  </a:cubicBezTo>
                  <a:lnTo>
                    <a:pt x="0" y="63476"/>
                  </a:lnTo>
                  <a:close/>
                </a:path>
              </a:pathLst>
            </a:custGeom>
            <a:gradFill rotWithShape="0">
              <a:gsLst>
                <a:gs pos="0">
                  <a:srgbClr val="CEF1F4"/>
                </a:gs>
                <a:gs pos="100000">
                  <a:srgbClr val="DEF5F8"/>
                </a:gs>
              </a:gsLst>
              <a:lin ang="5400000"/>
            </a:gradFill>
            <a:ln>
              <a:solidFill>
                <a:srgbClr val="B5DCDE"/>
              </a:solidFill>
              <a:round/>
            </a:ln>
            <a:scene3d>
              <a:camera prst="orthographicFront"/>
              <a:lightRig rig="threePt" dir="t"/>
            </a:scene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757440" tIns="48960" rIns="48960" bIns="48960" numCol="1" spcCol="1440" anchor="ctr">
              <a:no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90000"/>
                </a:lnSpc>
              </a:pPr>
              <a:r>
                <a:rPr lang="ru-RU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Направление писем с предложением о проведении </a:t>
              </a:r>
              <a:r>
                <a:rPr lang="ru-RU" sz="2000" b="0" u="sng" strike="noStrike" spc="-1">
                  <a:solidFill>
                    <a:srgbClr val="000000"/>
                  </a:solidFill>
                  <a:uFillTx/>
                  <a:latin typeface="Arial"/>
                  <a:ea typeface="DejaVu Sans"/>
                </a:rPr>
                <a:t>самообследования</a:t>
              </a:r>
              <a:r>
                <a:rPr lang="ru-RU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 в соответствии </a:t>
              </a:r>
              <a:r>
                <a:rPr lang="ru-RU" sz="2000" b="0" u="sng" strike="noStrike" spc="-1">
                  <a:solidFill>
                    <a:srgbClr val="000000"/>
                  </a:solidFill>
                  <a:uFillTx/>
                  <a:latin typeface="Arial"/>
                  <a:ea typeface="DejaVu Sans"/>
                </a:rPr>
                <a:t>с проверочными листами</a:t>
              </a:r>
              <a:r>
                <a:rPr lang="ru-RU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, </a:t>
              </a:r>
              <a:endParaRPr lang="ru-RU" sz="2000" b="0" strike="noStrike" spc="-1">
                <a:latin typeface="Open Sans"/>
              </a:endParaRPr>
            </a:p>
            <a:p>
              <a:pPr>
                <a:lnSpc>
                  <a:spcPct val="90000"/>
                </a:lnSpc>
              </a:pPr>
              <a:r>
                <a:rPr lang="ru-RU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утвержденными приказами Ростехнадзора</a:t>
              </a:r>
              <a:endParaRPr lang="ru-RU" sz="2000" b="0" strike="noStrike" spc="-1">
                <a:latin typeface="Open Sans"/>
              </a:endParaRPr>
            </a:p>
          </p:txBody>
        </p:sp>
        <p:sp>
          <p:nvSpPr>
            <p:cNvPr id="144" name="Полилиния 13"/>
            <p:cNvSpPr/>
            <p:nvPr/>
          </p:nvSpPr>
          <p:spPr>
            <a:xfrm>
              <a:off x="336240" y="1724040"/>
              <a:ext cx="8524080" cy="678600"/>
            </a:xfrm>
            <a:custGeom>
              <a:avLst/>
              <a:gdLst/>
              <a:ahLst/>
              <a:cxnLst/>
              <a:rect l="l" t="t" r="r" b="b"/>
              <a:pathLst>
                <a:path w="3208441" h="641561">
                  <a:moveTo>
                    <a:pt x="0" y="106927"/>
                  </a:moveTo>
                  <a:cubicBezTo>
                    <a:pt x="0" y="47873"/>
                    <a:pt x="47873" y="0"/>
                    <a:pt x="106927" y="0"/>
                  </a:cubicBezTo>
                  <a:lnTo>
                    <a:pt x="3101514" y="0"/>
                  </a:lnTo>
                  <a:cubicBezTo>
                    <a:pt x="3160568" y="0"/>
                    <a:pt x="3208441" y="47873"/>
                    <a:pt x="3208441" y="106927"/>
                  </a:cubicBezTo>
                  <a:lnTo>
                    <a:pt x="3208441" y="534634"/>
                  </a:lnTo>
                  <a:cubicBezTo>
                    <a:pt x="3208441" y="593688"/>
                    <a:pt x="3160568" y="641561"/>
                    <a:pt x="3101514" y="641561"/>
                  </a:cubicBezTo>
                  <a:lnTo>
                    <a:pt x="106927" y="641561"/>
                  </a:lnTo>
                  <a:cubicBezTo>
                    <a:pt x="47873" y="641561"/>
                    <a:pt x="0" y="593688"/>
                    <a:pt x="0" y="534634"/>
                  </a:cubicBezTo>
                  <a:lnTo>
                    <a:pt x="0" y="106927"/>
                  </a:lnTo>
                  <a:close/>
                </a:path>
              </a:pathLst>
            </a:custGeom>
            <a:gradFill rotWithShape="0">
              <a:gsLst>
                <a:gs pos="0">
                  <a:srgbClr val="CEF1F4"/>
                </a:gs>
                <a:gs pos="100000">
                  <a:srgbClr val="DEF5F8"/>
                </a:gs>
              </a:gsLst>
              <a:lin ang="5400000"/>
            </a:gradFill>
            <a:ln>
              <a:solidFill>
                <a:srgbClr val="B5DCDE"/>
              </a:solidFill>
              <a:round/>
            </a:ln>
            <a:scene3d>
              <a:camera prst="orthographicFront"/>
              <a:lightRig rig="threePt" dir="t"/>
            </a:scene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770400" tIns="61920" rIns="61920" bIns="61920" numCol="1" spcCol="1440" anchor="ctr">
              <a:no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100000"/>
                </a:lnSpc>
              </a:pPr>
              <a:r>
                <a:rPr lang="ru-RU" sz="2000" b="0" strike="noStrike" spc="-1">
                  <a:solidFill>
                    <a:srgbClr val="000000"/>
                  </a:solidFill>
                  <a:latin typeface="Arial"/>
                  <a:ea typeface="DejaVu Sans"/>
                </a:rPr>
                <a:t>Направление информационных писем с обзором нарушений       по результатам контрольных (надзорных) мероприятий</a:t>
              </a:r>
              <a:endParaRPr lang="ru-RU" sz="2000" b="0" strike="noStrike" spc="-1">
                <a:latin typeface="Open Sans"/>
              </a:endParaRPr>
            </a:p>
          </p:txBody>
        </p:sp>
        <p:sp>
          <p:nvSpPr>
            <p:cNvPr id="145" name="Прямоугольник 14"/>
            <p:cNvSpPr/>
            <p:nvPr/>
          </p:nvSpPr>
          <p:spPr>
            <a:xfrm flipV="1">
              <a:off x="3996000" y="5101200"/>
              <a:ext cx="27720" cy="57240"/>
            </a:xfrm>
            <a:prstGeom prst="rect">
              <a:avLst/>
            </a:prstGeom>
            <a:solidFill>
              <a:srgbClr val="E0F0F1"/>
            </a:solidFill>
            <a:ln>
              <a:solidFill>
                <a:srgbClr val="FFFFFF"/>
              </a:solidFill>
              <a:round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</p:grpSp>
      <p:sp>
        <p:nvSpPr>
          <p:cNvPr id="146" name="Прямоугольник 17"/>
          <p:cNvSpPr/>
          <p:nvPr/>
        </p:nvSpPr>
        <p:spPr>
          <a:xfrm>
            <a:off x="448200" y="1744560"/>
            <a:ext cx="361800" cy="575640"/>
          </a:xfrm>
          <a:prstGeom prst="rect">
            <a:avLst/>
          </a:prstGeom>
          <a:blipFill rotWithShape="0">
            <a:blip r:embed="rId4"/>
            <a:srcRect/>
            <a:stretch/>
          </a:blip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47" name="Прямоугольник 1"/>
          <p:cNvSpPr/>
          <p:nvPr/>
        </p:nvSpPr>
        <p:spPr>
          <a:xfrm>
            <a:off x="336240" y="6108120"/>
            <a:ext cx="860364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Arial"/>
                <a:ea typeface="DejaVu Sans"/>
              </a:rPr>
              <a:t>По итогам работы - принятие решения о согласовании </a:t>
            </a: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C00000"/>
                </a:solidFill>
                <a:latin typeface="Arial"/>
                <a:ea typeface="DejaVu Sans"/>
              </a:rPr>
              <a:t>с органами прокуратуры внеплановой проверки</a:t>
            </a:r>
            <a:endParaRPr lang="ru-RU" sz="1800" b="0" strike="noStrike" spc="-1">
              <a:latin typeface="Open Sans"/>
            </a:endParaRPr>
          </a:p>
        </p:txBody>
      </p:sp>
      <p:sp>
        <p:nvSpPr>
          <p:cNvPr id="148" name="Полилиния 20"/>
          <p:cNvSpPr/>
          <p:nvPr/>
        </p:nvSpPr>
        <p:spPr>
          <a:xfrm>
            <a:off x="331560" y="4898520"/>
            <a:ext cx="8524080" cy="549360"/>
          </a:xfrm>
          <a:custGeom>
            <a:avLst/>
            <a:gdLst/>
            <a:ahLst/>
            <a:cxnLst/>
            <a:rect l="l" t="t" r="r" b="b"/>
            <a:pathLst>
              <a:path w="4124705" h="301409">
                <a:moveTo>
                  <a:pt x="0" y="50235"/>
                </a:moveTo>
                <a:cubicBezTo>
                  <a:pt x="0" y="22491"/>
                  <a:pt x="22491" y="0"/>
                  <a:pt x="50235" y="0"/>
                </a:cubicBezTo>
                <a:lnTo>
                  <a:pt x="4074470" y="0"/>
                </a:lnTo>
                <a:cubicBezTo>
                  <a:pt x="4102214" y="0"/>
                  <a:pt x="4124705" y="22491"/>
                  <a:pt x="4124705" y="50235"/>
                </a:cubicBezTo>
                <a:lnTo>
                  <a:pt x="4124705" y="251174"/>
                </a:lnTo>
                <a:cubicBezTo>
                  <a:pt x="4124705" y="278918"/>
                  <a:pt x="4102214" y="301409"/>
                  <a:pt x="4074470" y="301409"/>
                </a:cubicBezTo>
                <a:lnTo>
                  <a:pt x="50235" y="301409"/>
                </a:lnTo>
                <a:cubicBezTo>
                  <a:pt x="22491" y="301409"/>
                  <a:pt x="0" y="278918"/>
                  <a:pt x="0" y="251174"/>
                </a:cubicBezTo>
                <a:lnTo>
                  <a:pt x="0" y="50235"/>
                </a:lnTo>
                <a:close/>
              </a:path>
            </a:pathLst>
          </a:custGeom>
          <a:gradFill rotWithShape="0">
            <a:gsLst>
              <a:gs pos="0">
                <a:srgbClr val="CEF1F4"/>
              </a:gs>
              <a:gs pos="100000">
                <a:srgbClr val="DEF5F8"/>
              </a:gs>
            </a:gsLst>
            <a:lin ang="5400000"/>
          </a:gradFill>
          <a:ln>
            <a:solidFill>
              <a:srgbClr val="B5DCDE"/>
            </a:solidFill>
            <a:round/>
          </a:ln>
          <a:scene3d>
            <a:camera prst="orthographicFront"/>
            <a:lightRig rig="threePt" dir="t"/>
          </a:scene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753840" tIns="45360" rIns="45360" bIns="45360" numCol="1" spcCol="1440" anchor="ctr">
            <a:no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9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Приглашение для участия в совещаниях по аварийности              и травматизму</a:t>
            </a:r>
            <a:endParaRPr lang="ru-RU" sz="2000" b="0" strike="noStrike" spc="-1">
              <a:latin typeface="Open Sans"/>
            </a:endParaRPr>
          </a:p>
        </p:txBody>
      </p:sp>
      <p:sp>
        <p:nvSpPr>
          <p:cNvPr id="149" name="Прямоугольник 22"/>
          <p:cNvSpPr/>
          <p:nvPr/>
        </p:nvSpPr>
        <p:spPr>
          <a:xfrm>
            <a:off x="471600" y="2610000"/>
            <a:ext cx="361800" cy="575640"/>
          </a:xfrm>
          <a:prstGeom prst="rect">
            <a:avLst/>
          </a:prstGeom>
          <a:blipFill rotWithShape="0">
            <a:blip r:embed="rId4"/>
            <a:srcRect/>
            <a:stretch/>
          </a:blip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50" name="Прямоугольник 23"/>
          <p:cNvSpPr/>
          <p:nvPr/>
        </p:nvSpPr>
        <p:spPr>
          <a:xfrm>
            <a:off x="448200" y="3500280"/>
            <a:ext cx="361800" cy="575640"/>
          </a:xfrm>
          <a:prstGeom prst="rect">
            <a:avLst/>
          </a:prstGeom>
          <a:blipFill rotWithShape="0">
            <a:blip r:embed="rId4"/>
            <a:srcRect/>
            <a:stretch/>
          </a:blip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51" name="Прямоугольник 24"/>
          <p:cNvSpPr/>
          <p:nvPr/>
        </p:nvSpPr>
        <p:spPr>
          <a:xfrm>
            <a:off x="448200" y="4336920"/>
            <a:ext cx="361800" cy="575640"/>
          </a:xfrm>
          <a:prstGeom prst="rect">
            <a:avLst/>
          </a:prstGeom>
          <a:blipFill rotWithShape="0">
            <a:blip r:embed="rId4"/>
            <a:srcRect/>
            <a:stretch/>
          </a:blip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52" name="Прямоугольник 25"/>
          <p:cNvSpPr/>
          <p:nvPr/>
        </p:nvSpPr>
        <p:spPr>
          <a:xfrm>
            <a:off x="448200" y="4863240"/>
            <a:ext cx="361800" cy="575640"/>
          </a:xfrm>
          <a:prstGeom prst="rect">
            <a:avLst/>
          </a:prstGeom>
          <a:blipFill rotWithShape="0">
            <a:blip r:embed="rId4"/>
            <a:srcRect/>
            <a:stretch/>
          </a:blip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53" name="Полилиния 21"/>
          <p:cNvSpPr/>
          <p:nvPr/>
        </p:nvSpPr>
        <p:spPr>
          <a:xfrm>
            <a:off x="339120" y="5545800"/>
            <a:ext cx="8524080" cy="549360"/>
          </a:xfrm>
          <a:custGeom>
            <a:avLst/>
            <a:gdLst/>
            <a:ahLst/>
            <a:cxnLst/>
            <a:rect l="l" t="t" r="r" b="b"/>
            <a:pathLst>
              <a:path w="4124705" h="301409">
                <a:moveTo>
                  <a:pt x="0" y="50235"/>
                </a:moveTo>
                <a:cubicBezTo>
                  <a:pt x="0" y="22491"/>
                  <a:pt x="22491" y="0"/>
                  <a:pt x="50235" y="0"/>
                </a:cubicBezTo>
                <a:lnTo>
                  <a:pt x="4074470" y="0"/>
                </a:lnTo>
                <a:cubicBezTo>
                  <a:pt x="4102214" y="0"/>
                  <a:pt x="4124705" y="22491"/>
                  <a:pt x="4124705" y="50235"/>
                </a:cubicBezTo>
                <a:lnTo>
                  <a:pt x="4124705" y="251174"/>
                </a:lnTo>
                <a:cubicBezTo>
                  <a:pt x="4124705" y="278918"/>
                  <a:pt x="4102214" y="301409"/>
                  <a:pt x="4074470" y="301409"/>
                </a:cubicBezTo>
                <a:lnTo>
                  <a:pt x="50235" y="301409"/>
                </a:lnTo>
                <a:cubicBezTo>
                  <a:pt x="22491" y="301409"/>
                  <a:pt x="0" y="278918"/>
                  <a:pt x="0" y="251174"/>
                </a:cubicBezTo>
                <a:lnTo>
                  <a:pt x="0" y="50235"/>
                </a:lnTo>
                <a:close/>
              </a:path>
            </a:pathLst>
          </a:custGeom>
          <a:gradFill rotWithShape="0">
            <a:gsLst>
              <a:gs pos="0">
                <a:srgbClr val="CEF1F4"/>
              </a:gs>
              <a:gs pos="100000">
                <a:srgbClr val="DEF5F8"/>
              </a:gs>
            </a:gsLst>
            <a:lin ang="5400000"/>
          </a:gradFill>
          <a:ln>
            <a:solidFill>
              <a:srgbClr val="B5DCDE"/>
            </a:solidFill>
            <a:round/>
          </a:ln>
          <a:scene3d>
            <a:camera prst="orthographicFront"/>
            <a:lightRig rig="threePt" dir="t"/>
          </a:scene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753840" tIns="45360" rIns="45360" bIns="45360" numCol="1" spcCol="1440" anchor="ctr">
            <a:no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9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Организация консультирования путем онлайн-общения                 на сайте Управления в формате «Вопрос-ответ»</a:t>
            </a:r>
            <a:endParaRPr lang="ru-RU" sz="2000" b="0" strike="noStrike" spc="-1">
              <a:latin typeface="Open Sans"/>
            </a:endParaRPr>
          </a:p>
        </p:txBody>
      </p:sp>
      <p:sp>
        <p:nvSpPr>
          <p:cNvPr id="154" name="Прямоугольник 26"/>
          <p:cNvSpPr/>
          <p:nvPr/>
        </p:nvSpPr>
        <p:spPr>
          <a:xfrm>
            <a:off x="448200" y="5519160"/>
            <a:ext cx="361800" cy="575640"/>
          </a:xfrm>
          <a:prstGeom prst="rect">
            <a:avLst/>
          </a:prstGeom>
          <a:blipFill rotWithShape="0">
            <a:blip r:embed="rId4"/>
            <a:srcRect/>
            <a:stretch/>
          </a:blip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/>
        </p:style>
      </p:sp>
    </p:spTree>
  </p:cSld>
  <p:clrMapOvr>
    <a:masterClrMapping/>
  </p:clrMapOvr>
  <p:transition spd="med">
    <p:cover dir="l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Рисунок 1"/>
          <p:cNvPicPr/>
          <p:nvPr/>
        </p:nvPicPr>
        <p:blipFill>
          <a:blip r:embed="rId2"/>
          <a:stretch/>
        </p:blipFill>
        <p:spPr>
          <a:xfrm>
            <a:off x="336600" y="238320"/>
            <a:ext cx="462240" cy="487800"/>
          </a:xfrm>
          <a:prstGeom prst="rect">
            <a:avLst/>
          </a:prstGeom>
          <a:ln w="0">
            <a:noFill/>
          </a:ln>
        </p:spPr>
      </p:pic>
      <p:sp>
        <p:nvSpPr>
          <p:cNvPr id="156" name="Line 1"/>
          <p:cNvSpPr/>
          <p:nvPr/>
        </p:nvSpPr>
        <p:spPr>
          <a:xfrm>
            <a:off x="180000" y="1080000"/>
            <a:ext cx="8640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7" name="Прямоугольник 151"/>
          <p:cNvSpPr/>
          <p:nvPr/>
        </p:nvSpPr>
        <p:spPr>
          <a:xfrm>
            <a:off x="1661400" y="223920"/>
            <a:ext cx="625608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58" name="Прямоугольник 152"/>
          <p:cNvSpPr/>
          <p:nvPr/>
        </p:nvSpPr>
        <p:spPr>
          <a:xfrm>
            <a:off x="180000" y="837360"/>
            <a:ext cx="8817480" cy="60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2A6099"/>
                </a:solidFill>
                <a:latin typeface="Arial"/>
                <a:ea typeface="DejaVu Sans"/>
              </a:rPr>
              <a:t>Индикаторы риска нарушения обязательных требований в области промышленной безопасности согласно приказа Ростехнадзора от 23 ноября 2021 г. № 397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59" name="Прямоугольник 153"/>
          <p:cNvSpPr/>
          <p:nvPr/>
        </p:nvSpPr>
        <p:spPr>
          <a:xfrm>
            <a:off x="180000" y="1593720"/>
            <a:ext cx="8817480" cy="5092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ПБ-1: поступление информации о трёх и более инцидентах, произошедших на опасном производственном объекте в течение одного календарного года;</a:t>
            </a:r>
            <a:endParaRPr lang="ru-RU" sz="1400" b="0" strike="noStrike" spc="-1">
              <a:latin typeface="Open Sans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ПБ-2: наличие в акте технического расследования причин аварии сведений о причинах аварии, связанных</a:t>
            </a:r>
            <a:r>
              <a:t/>
            </a:r>
            <a:br/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 нарушением требований промышленной безопасности на опасном производственном объекте;</a:t>
            </a:r>
            <a:endParaRPr lang="ru-RU" sz="1400" b="0" strike="noStrike" spc="-1">
              <a:latin typeface="Open Sans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ПБ-3: отсутствие в реестре лицензий сведений о лицензии на эксплуатацию взрывопожароопасных</a:t>
            </a:r>
            <a:r>
              <a:t/>
            </a:r>
            <a:br/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и химически опасных производственных объектов I, II и III классов опасности в течение 4 месяцев с даты регистрации в государственном реестре опасных производственных объектов;</a:t>
            </a:r>
            <a:endParaRPr lang="ru-RU" sz="1400" b="0" strike="noStrike" spc="-1">
              <a:latin typeface="Open Sans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ПБ-4: наличие сведений об опасном производственном объекте III, IV класса опасности в государственном реестре опасных производственных объектов по истечении 2 лет с даты внесения сведений в реестр заключений экспертизы промышленной безопасности об экспертизе промышленной безопасности, проведенной в отношении документации на консервацию или ликвидацию такого объекта;</a:t>
            </a:r>
            <a:endParaRPr lang="ru-RU" sz="1400" b="0" strike="noStrike" spc="-1">
              <a:latin typeface="Open Sans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ПБ-5: исключение сведений о юридическом лице (индивидуальном предпринимателе), эксплуатирующем опасный производственный объект III, IV класса опасности, из единого государственного реестра юридических </a:t>
            </a: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Tahoma"/>
              </a:rPr>
              <a:t>лиц (единого государственного реестра индивидуальных предпринимателей).</a:t>
            </a:r>
            <a:endParaRPr lang="ru-RU" sz="1400" b="0" strike="noStrike" spc="-1">
              <a:latin typeface="Open Sans"/>
            </a:endParaRPr>
          </a:p>
        </p:txBody>
      </p:sp>
      <p:sp>
        <p:nvSpPr>
          <p:cNvPr id="160" name="PlaceHolder 1"/>
          <p:cNvSpPr/>
          <p:nvPr/>
        </p:nvSpPr>
        <p:spPr>
          <a:xfrm>
            <a:off x="7010280" y="6381720"/>
            <a:ext cx="1951200" cy="473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8</a:t>
            </a:r>
            <a:endParaRPr lang="ru-RU" sz="1600" b="0" strike="noStrike" spc="-1">
              <a:latin typeface="Open Sans"/>
            </a:endParaRPr>
          </a:p>
        </p:txBody>
      </p:sp>
    </p:spTree>
  </p:cSld>
  <p:clrMapOvr>
    <a:masterClrMapping/>
  </p:clrMapOvr>
  <p:transition spd="med">
    <p:cover dir="l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Рисунок 2"/>
          <p:cNvPicPr/>
          <p:nvPr/>
        </p:nvPicPr>
        <p:blipFill>
          <a:blip r:embed="rId2"/>
          <a:stretch/>
        </p:blipFill>
        <p:spPr>
          <a:xfrm>
            <a:off x="336960" y="238320"/>
            <a:ext cx="462240" cy="487800"/>
          </a:xfrm>
          <a:prstGeom prst="rect">
            <a:avLst/>
          </a:prstGeom>
          <a:ln w="0">
            <a:noFill/>
          </a:ln>
        </p:spPr>
      </p:pic>
      <p:sp>
        <p:nvSpPr>
          <p:cNvPr id="162" name="Прямоугольник 155"/>
          <p:cNvSpPr/>
          <p:nvPr/>
        </p:nvSpPr>
        <p:spPr>
          <a:xfrm>
            <a:off x="1661400" y="223920"/>
            <a:ext cx="6256080" cy="49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Центральное управление Федеральной службы по экологическому, </a:t>
            </a:r>
            <a:r>
              <a:t/>
            </a:r>
            <a:br/>
            <a:r>
              <a:rPr lang="ru-RU" sz="1600" b="1" strike="noStrike" spc="-1">
                <a:solidFill>
                  <a:srgbClr val="4040B2"/>
                </a:solidFill>
                <a:latin typeface="Calibri"/>
                <a:ea typeface="DejaVu Sans"/>
              </a:rPr>
              <a:t>технологическому и атомному надзору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63" name="Line 3"/>
          <p:cNvSpPr/>
          <p:nvPr/>
        </p:nvSpPr>
        <p:spPr>
          <a:xfrm>
            <a:off x="0" y="107964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4" name="Прямоугольник 157"/>
          <p:cNvSpPr/>
          <p:nvPr/>
        </p:nvSpPr>
        <p:spPr>
          <a:xfrm rot="1200">
            <a:off x="891000" y="1083600"/>
            <a:ext cx="7793280" cy="540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2A6099"/>
                </a:solidFill>
                <a:latin typeface="Arial"/>
                <a:ea typeface="DejaVu Sans"/>
              </a:rPr>
              <a:t>Новые индикаторы риска нарушения обязательных требований согласно приказа Ростехнадзора от 23 ноября 2021 г. № 397</a:t>
            </a:r>
            <a:endParaRPr lang="ru-RU" sz="1600" b="0" strike="noStrike" spc="-1">
              <a:latin typeface="Open Sans"/>
            </a:endParaRPr>
          </a:p>
        </p:txBody>
      </p:sp>
      <p:sp>
        <p:nvSpPr>
          <p:cNvPr id="165" name="Прямоугольник 158"/>
          <p:cNvSpPr/>
          <p:nvPr/>
        </p:nvSpPr>
        <p:spPr>
          <a:xfrm>
            <a:off x="95760" y="1442160"/>
            <a:ext cx="9045720" cy="518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24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ПБ-6: отсутствие сведений о заключении экспертизы промышленной безопасности, содержащем срок дальнейшей безопасной эксплуатации технического устройства, применяемого на опасном производственном объекте III или IV класса опасности, или сведений о выводе из эксплуатации такого технического устройства    по истечении года после установленного срока его эксплуатации;</a:t>
            </a:r>
            <a:endParaRPr lang="ru-RU" sz="1400" b="0" strike="noStrike" spc="-1">
              <a:latin typeface="Open Sans"/>
            </a:endParaRPr>
          </a:p>
          <a:p>
            <a:pPr marL="324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ПБ-7: отсутствие сведений о заключении экспертизы промышленной безопасности, содержащем вывод</a:t>
            </a:r>
            <a:r>
              <a:t/>
            </a:r>
            <a:br/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 соответствии здания или сооружения на опасном производственном объекте III или IV класса опасности требованиям промышленной безопасности, либо сведений о выводе из эксплуатации такого здания или сооружения по истечении года с даты внесения в реестр заключений экспертизы промышленной безопасности заключения, содержащего вывод о несоответствии такого здания или сооружения требованиям промышленной безопасности;</a:t>
            </a:r>
            <a:endParaRPr lang="ru-RU" sz="1400" b="0" strike="noStrike" spc="-1">
              <a:latin typeface="Open Sans"/>
            </a:endParaRPr>
          </a:p>
          <a:p>
            <a:pPr marL="324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ПБ-8: факт выдачи экспертом в области промышленной безопасности заведомо ложного заключения экспертизы промышленной безопасности в отношении объекта экспертизы заказчика, при наличии в реестре заключений экспертизы промышленной безопасности сведений о заключении экспертизы промышленной безопасности, содержащем вывод о соответствии объекта экспертизы требованиям промышленной безопасности, выданном указанным экспертом в отношении иных объектов экспертизы этого заказчика</a:t>
            </a:r>
            <a:r>
              <a:t/>
            </a:r>
            <a:br/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течение двух лет, предшествующих дате привлечения эксперта к административной ответственности.</a:t>
            </a:r>
            <a:endParaRPr lang="ru-RU" sz="1400" b="0" strike="noStrike" spc="-1">
              <a:latin typeface="Open Sans"/>
            </a:endParaRPr>
          </a:p>
        </p:txBody>
      </p:sp>
      <p:sp>
        <p:nvSpPr>
          <p:cNvPr id="166" name="PlaceHolder 1"/>
          <p:cNvSpPr/>
          <p:nvPr/>
        </p:nvSpPr>
        <p:spPr>
          <a:xfrm>
            <a:off x="7010280" y="6381720"/>
            <a:ext cx="1951200" cy="473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 algn="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9</a:t>
            </a:r>
            <a:endParaRPr lang="ru-RU" sz="1600" b="0" strike="noStrike" spc="-1">
              <a:latin typeface="Open Sans"/>
            </a:endParaRPr>
          </a:p>
        </p:txBody>
      </p:sp>
    </p:spTree>
  </p:cSld>
  <p:clrMapOvr>
    <a:masterClrMapping/>
  </p:clrMapOvr>
  <p:transition spd="med">
    <p:cover dir="l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65374</TotalTime>
  <Words>1143</Words>
  <Application>Microsoft Office PowerPoint</Application>
  <PresentationFormat>Экран (4:3)</PresentationFormat>
  <Paragraphs>154</Paragraphs>
  <Slides>16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Office Theme</vt:lpstr>
      <vt:lpstr>Office Theme</vt:lpstr>
      <vt:lpstr>Презентация PowerPoint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ГГТН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subject/>
  <dc:creator>Копылов</dc:creator>
  <dc:description/>
  <cp:lastModifiedBy>Брежнева Дина Сергеевна</cp:lastModifiedBy>
  <cp:revision>2733</cp:revision>
  <cp:lastPrinted>2022-05-30T10:51:55Z</cp:lastPrinted>
  <dcterms:created xsi:type="dcterms:W3CDTF">2000-02-02T11:29:10Z</dcterms:created>
  <dcterms:modified xsi:type="dcterms:W3CDTF">2026-06-15T08:22:23Z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7</vt:i4>
  </property>
  <property fmtid="{D5CDD505-2E9C-101B-9397-08002B2CF9AE}" pid="3" name="PresentationFormat">
    <vt:lpwstr>Экран (4:3)</vt:lpwstr>
  </property>
  <property fmtid="{D5CDD505-2E9C-101B-9397-08002B2CF9AE}" pid="4" name="Slides">
    <vt:i4>16</vt:i4>
  </property>
</Properties>
</file>